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7" r:id="rId2"/>
    <p:sldId id="256" r:id="rId3"/>
    <p:sldId id="258" r:id="rId4"/>
    <p:sldId id="259" r:id="rId5"/>
    <p:sldId id="260" r:id="rId6"/>
    <p:sldId id="261" r:id="rId7"/>
    <p:sldId id="262" r:id="rId8"/>
    <p:sldId id="264" r:id="rId9"/>
    <p:sldId id="263"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6699FF"/>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762000"/>
            <a:ext cx="6856214"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952697" y="762000"/>
            <a:ext cx="2193989" cy="5334001"/>
          </a:xfrm>
          <a:prstGeom prst="rect">
            <a:avLst/>
          </a:prstGeom>
          <a:solidFill>
            <a:srgbClr val="C3C3C3">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02386" y="1298448"/>
            <a:ext cx="5486400" cy="3255264"/>
          </a:xfrm>
        </p:spPr>
        <p:txBody>
          <a:bodyPr anchor="b">
            <a:normAutofit/>
          </a:bodyPr>
          <a:lstStyle>
            <a:lvl1pPr algn="l">
              <a:defRPr sz="5400" spc="-10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11" y="4670246"/>
            <a:ext cx="5486400" cy="914400"/>
          </a:xfrm>
        </p:spPr>
        <p:txBody>
          <a:bodyPr anchor="t">
            <a:normAutofit/>
          </a:bodyPr>
          <a:lstStyle>
            <a:lvl1pPr marL="0" indent="0" algn="l">
              <a:buNone/>
              <a:defRPr sz="2000" cap="none" spc="0" baseline="0">
                <a:solidFill>
                  <a:schemeClr val="accent1">
                    <a:lumMod val="20000"/>
                    <a:lumOff val="80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6966881-A7AC-4265-9B60-2ABF375EF9C3}" type="datetimeFigureOut">
              <a:rPr lang="en-GB" smtClean="0"/>
              <a:t>12/02/2024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651C77-5AB0-413B-8BC7-38372429B15F}" type="slidenum">
              <a:rPr lang="en-GB" smtClean="0"/>
              <a:t>‹#›</a:t>
            </a:fld>
            <a:endParaRPr lang="en-GB"/>
          </a:p>
        </p:txBody>
      </p:sp>
    </p:spTree>
    <p:extLst>
      <p:ext uri="{BB962C8B-B14F-4D97-AF65-F5344CB8AC3E}">
        <p14:creationId xmlns:p14="http://schemas.microsoft.com/office/powerpoint/2010/main" val="3495632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6966881-A7AC-4265-9B60-2ABF375EF9C3}" type="datetimeFigureOut">
              <a:rPr lang="en-GB" smtClean="0"/>
              <a:t>12/02/2024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651C77-5AB0-413B-8BC7-38372429B15F}" type="slidenum">
              <a:rPr lang="en-GB" smtClean="0"/>
              <a:t>‹#›</a:t>
            </a:fld>
            <a:endParaRPr lang="en-GB"/>
          </a:p>
        </p:txBody>
      </p:sp>
    </p:spTree>
    <p:extLst>
      <p:ext uri="{BB962C8B-B14F-4D97-AF65-F5344CB8AC3E}">
        <p14:creationId xmlns:p14="http://schemas.microsoft.com/office/powerpoint/2010/main" val="2076284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00934" y="1298448"/>
            <a:ext cx="5486400" cy="3255264"/>
          </a:xfrm>
        </p:spPr>
        <p:txBody>
          <a:bodyPr anchor="b">
            <a:normAutofit/>
          </a:bodyPr>
          <a:lstStyle>
            <a:lvl1pPr>
              <a:defRPr sz="5400" b="0" spc="-100" baseline="0">
                <a:solidFill>
                  <a:schemeClr val="tx1">
                    <a:lumMod val="65000"/>
                    <a:lumOff val="3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914650" y="4672584"/>
            <a:ext cx="5486400" cy="914400"/>
          </a:xfrm>
        </p:spPr>
        <p:txBody>
          <a:bodyPr anchor="t">
            <a:normAutofit/>
          </a:bodyPr>
          <a:lstStyle>
            <a:lvl1pPr marL="0" indent="0">
              <a:buNone/>
              <a:defRPr sz="20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6966881-A7AC-4265-9B60-2ABF375EF9C3}" type="datetimeFigureOut">
              <a:rPr lang="en-GB" smtClean="0"/>
              <a:t>12/02/2024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651C77-5AB0-413B-8BC7-38372429B15F}" type="slidenum">
              <a:rPr lang="en-GB" smtClean="0"/>
              <a:t>‹#›</a:t>
            </a:fld>
            <a:endParaRPr lang="en-GB"/>
          </a:p>
        </p:txBody>
      </p:sp>
    </p:spTree>
    <p:extLst>
      <p:ext uri="{BB962C8B-B14F-4D97-AF65-F5344CB8AC3E}">
        <p14:creationId xmlns:p14="http://schemas.microsoft.com/office/powerpoint/2010/main" val="3411021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900934" y="868680"/>
            <a:ext cx="2606040" cy="512064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63590" y="868680"/>
            <a:ext cx="2606040" cy="512064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D6966881-A7AC-4265-9B60-2ABF375EF9C3}" type="datetimeFigureOut">
              <a:rPr lang="en-GB" smtClean="0"/>
              <a:t>12/02/2024</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11651C77-5AB0-413B-8BC7-38372429B15F}" type="slidenum">
              <a:rPr lang="en-GB" smtClean="0"/>
              <a:t>‹#›</a:t>
            </a:fld>
            <a:endParaRPr lang="en-GB"/>
          </a:p>
        </p:txBody>
      </p:sp>
    </p:spTree>
    <p:extLst>
      <p:ext uri="{BB962C8B-B14F-4D97-AF65-F5344CB8AC3E}">
        <p14:creationId xmlns:p14="http://schemas.microsoft.com/office/powerpoint/2010/main" val="31648822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00934" y="1023586"/>
            <a:ext cx="2606040" cy="807720"/>
          </a:xfrm>
        </p:spPr>
        <p:txBody>
          <a:bodyPr anchor="b">
            <a:normAutofit/>
          </a:bodyPr>
          <a:lstStyle>
            <a:lvl1pPr marL="0" indent="0">
              <a:spcBef>
                <a:spcPts val="0"/>
              </a:spcBef>
              <a:buNone/>
              <a:defRPr sz="1900" b="1">
                <a:solidFill>
                  <a:schemeClr val="tx1">
                    <a:lumMod val="65000"/>
                    <a:lumOff val="3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900934" y="1930936"/>
            <a:ext cx="2606040" cy="402336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63847" y="1023587"/>
            <a:ext cx="2606040" cy="813171"/>
          </a:xfrm>
        </p:spPr>
        <p:txBody>
          <a:bodyPr anchor="b">
            <a:normAutofit/>
          </a:bodyPr>
          <a:lstStyle>
            <a:lvl1pPr marL="0" indent="0">
              <a:spcBef>
                <a:spcPts val="0"/>
              </a:spcBef>
              <a:buNone/>
              <a:defRPr sz="1900" b="1">
                <a:solidFill>
                  <a:schemeClr val="tx1">
                    <a:lumMod val="65000"/>
                    <a:lumOff val="3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63847" y="1930936"/>
            <a:ext cx="2606040" cy="402336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Date Placeholder 1"/>
          <p:cNvSpPr>
            <a:spLocks noGrp="1"/>
          </p:cNvSpPr>
          <p:nvPr>
            <p:ph type="dt" sz="half" idx="10"/>
          </p:nvPr>
        </p:nvSpPr>
        <p:spPr/>
        <p:txBody>
          <a:bodyPr/>
          <a:lstStyle/>
          <a:p>
            <a:fld id="{D6966881-A7AC-4265-9B60-2ABF375EF9C3}" type="datetimeFigureOut">
              <a:rPr lang="en-GB" smtClean="0"/>
              <a:t>12/02/2024</a:t>
            </a:fld>
            <a:endParaRPr lang="en-GB"/>
          </a:p>
        </p:txBody>
      </p:sp>
      <p:sp>
        <p:nvSpPr>
          <p:cNvPr id="11" name="Footer Placeholder 10"/>
          <p:cNvSpPr>
            <a:spLocks noGrp="1"/>
          </p:cNvSpPr>
          <p:nvPr>
            <p:ph type="ftr" sz="quarter" idx="11"/>
          </p:nvPr>
        </p:nvSpPr>
        <p:spPr/>
        <p:txBody>
          <a:bodyPr/>
          <a:lstStyle/>
          <a:p>
            <a:endParaRPr lang="en-GB"/>
          </a:p>
        </p:txBody>
      </p:sp>
      <p:sp>
        <p:nvSpPr>
          <p:cNvPr id="12" name="Slide Number Placeholder 11"/>
          <p:cNvSpPr>
            <a:spLocks noGrp="1"/>
          </p:cNvSpPr>
          <p:nvPr>
            <p:ph type="sldNum" sz="quarter" idx="12"/>
          </p:nvPr>
        </p:nvSpPr>
        <p:spPr/>
        <p:txBody>
          <a:bodyPr/>
          <a:lstStyle/>
          <a:p>
            <a:fld id="{11651C77-5AB0-413B-8BC7-38372429B15F}" type="slidenum">
              <a:rPr lang="en-GB" smtClean="0"/>
              <a:t>‹#›</a:t>
            </a:fld>
            <a:endParaRPr lang="en-GB"/>
          </a:p>
        </p:txBody>
      </p:sp>
    </p:spTree>
    <p:extLst>
      <p:ext uri="{BB962C8B-B14F-4D97-AF65-F5344CB8AC3E}">
        <p14:creationId xmlns:p14="http://schemas.microsoft.com/office/powerpoint/2010/main" val="2046130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2" name="Date Placeholder 1"/>
          <p:cNvSpPr>
            <a:spLocks noGrp="1"/>
          </p:cNvSpPr>
          <p:nvPr>
            <p:ph type="dt" sz="half" idx="10"/>
          </p:nvPr>
        </p:nvSpPr>
        <p:spPr/>
        <p:txBody>
          <a:bodyPr/>
          <a:lstStyle/>
          <a:p>
            <a:fld id="{D6966881-A7AC-4265-9B60-2ABF375EF9C3}" type="datetimeFigureOut">
              <a:rPr lang="en-GB" smtClean="0"/>
              <a:t>12/02/2024</a:t>
            </a:fld>
            <a:endParaRPr lang="en-GB"/>
          </a:p>
        </p:txBody>
      </p:sp>
      <p:sp>
        <p:nvSpPr>
          <p:cNvPr id="7" name="Footer Placeholder 6"/>
          <p:cNvSpPr>
            <a:spLocks noGrp="1"/>
          </p:cNvSpPr>
          <p:nvPr>
            <p:ph type="ftr" sz="quarter" idx="11"/>
          </p:nvPr>
        </p:nvSpPr>
        <p:spPr/>
        <p:txBody>
          <a:bodyPr/>
          <a:lstStyle/>
          <a:p>
            <a:endParaRPr lang="en-GB"/>
          </a:p>
        </p:txBody>
      </p:sp>
      <p:sp>
        <p:nvSpPr>
          <p:cNvPr id="8" name="Slide Number Placeholder 7"/>
          <p:cNvSpPr>
            <a:spLocks noGrp="1"/>
          </p:cNvSpPr>
          <p:nvPr>
            <p:ph type="sldNum" sz="quarter" idx="12"/>
          </p:nvPr>
        </p:nvSpPr>
        <p:spPr/>
        <p:txBody>
          <a:bodyPr/>
          <a:lstStyle/>
          <a:p>
            <a:fld id="{11651C77-5AB0-413B-8BC7-38372429B15F}" type="slidenum">
              <a:rPr lang="en-GB" smtClean="0"/>
              <a:t>‹#›</a:t>
            </a:fld>
            <a:endParaRPr lang="en-GB"/>
          </a:p>
        </p:txBody>
      </p:sp>
    </p:spTree>
    <p:extLst>
      <p:ext uri="{BB962C8B-B14F-4D97-AF65-F5344CB8AC3E}">
        <p14:creationId xmlns:p14="http://schemas.microsoft.com/office/powerpoint/2010/main" val="3837739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6966881-A7AC-4265-9B60-2ABF375EF9C3}" type="datetimeFigureOut">
              <a:rPr lang="en-GB" smtClean="0"/>
              <a:t>12/02/2024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651C77-5AB0-413B-8BC7-38372429B15F}" type="slidenum">
              <a:rPr lang="en-GB" smtClean="0"/>
              <a:t>‹#›</a:t>
            </a:fld>
            <a:endParaRPr lang="en-GB"/>
          </a:p>
        </p:txBody>
      </p:sp>
    </p:spTree>
    <p:extLst>
      <p:ext uri="{BB962C8B-B14F-4D97-AF65-F5344CB8AC3E}">
        <p14:creationId xmlns:p14="http://schemas.microsoft.com/office/powerpoint/2010/main" val="1320017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 y="1143000"/>
            <a:ext cx="2125980" cy="2194560"/>
          </a:xfrm>
        </p:spPr>
        <p:txBody>
          <a:bodyPr anchor="b">
            <a:normAutofit/>
          </a:bodyPr>
          <a:lstStyle>
            <a:lvl1pPr>
              <a:defRPr sz="2800" b="0" baseline="0"/>
            </a:lvl1pPr>
          </a:lstStyle>
          <a:p>
            <a:r>
              <a:rPr lang="en-US" smtClean="0"/>
              <a:t>Click to edit Master title style</a:t>
            </a:r>
            <a:endParaRPr lang="en-US" dirty="0"/>
          </a:p>
        </p:txBody>
      </p:sp>
      <p:sp>
        <p:nvSpPr>
          <p:cNvPr id="3" name="Content Placeholder 2"/>
          <p:cNvSpPr>
            <a:spLocks noGrp="1"/>
          </p:cNvSpPr>
          <p:nvPr>
            <p:ph idx="1"/>
          </p:nvPr>
        </p:nvSpPr>
        <p:spPr>
          <a:xfrm>
            <a:off x="2900934" y="868680"/>
            <a:ext cx="54864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2024" y="3337560"/>
            <a:ext cx="2125980" cy="2560320"/>
          </a:xfrm>
        </p:spPr>
        <p:txBody>
          <a:bodyPr anchor="t">
            <a:normAutofit/>
          </a:bodyPr>
          <a:lstStyle>
            <a:lvl1pPr marL="0" indent="0">
              <a:lnSpc>
                <a:spcPct val="100000"/>
              </a:lnSpc>
              <a:spcBef>
                <a:spcPts val="800"/>
              </a:spcBef>
              <a:buNone/>
              <a:defRPr sz="125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D6966881-A7AC-4265-9B60-2ABF375EF9C3}" type="datetimeFigureOut">
              <a:rPr lang="en-GB" smtClean="0"/>
              <a:t>12/02/2024</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11651C77-5AB0-413B-8BC7-38372429B15F}" type="slidenum">
              <a:rPr lang="en-GB" smtClean="0"/>
              <a:t>‹#›</a:t>
            </a:fld>
            <a:endParaRPr lang="en-GB"/>
          </a:p>
        </p:txBody>
      </p:sp>
    </p:spTree>
    <p:extLst>
      <p:ext uri="{BB962C8B-B14F-4D97-AF65-F5344CB8AC3E}">
        <p14:creationId xmlns:p14="http://schemas.microsoft.com/office/powerpoint/2010/main" val="4145514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 y="1143000"/>
            <a:ext cx="2125980" cy="2194560"/>
          </a:xfrm>
        </p:spPr>
        <p:txBody>
          <a:bodyPr anchor="b">
            <a:normAutofit/>
          </a:bodyPr>
          <a:lstStyle>
            <a:lvl1pPr>
              <a:defRPr sz="28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677983" y="767419"/>
            <a:ext cx="6086423"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92024" y="3340602"/>
            <a:ext cx="2125980" cy="2560320"/>
          </a:xfrm>
        </p:spPr>
        <p:txBody>
          <a:bodyPr anchor="t">
            <a:normAutofit/>
          </a:bodyPr>
          <a:lstStyle>
            <a:lvl1pPr marL="0" indent="0">
              <a:lnSpc>
                <a:spcPct val="100000"/>
              </a:lnSpc>
              <a:spcBef>
                <a:spcPts val="800"/>
              </a:spcBef>
              <a:buNone/>
              <a:defRPr sz="125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D6966881-A7AC-4265-9B60-2ABF375EF9C3}" type="datetimeFigureOut">
              <a:rPr lang="en-GB" smtClean="0"/>
              <a:t>12/02/2024</a:t>
            </a:fld>
            <a:endParaRPr lang="en-GB"/>
          </a:p>
        </p:txBody>
      </p:sp>
      <p:sp>
        <p:nvSpPr>
          <p:cNvPr id="9" name="Footer Placeholder 8"/>
          <p:cNvSpPr>
            <a:spLocks noGrp="1"/>
          </p:cNvSpPr>
          <p:nvPr>
            <p:ph type="ftr" sz="quarter" idx="11"/>
          </p:nvPr>
        </p:nvSpPr>
        <p:spPr>
          <a:xfrm>
            <a:off x="2624326" y="6356351"/>
            <a:ext cx="4433638" cy="365125"/>
          </a:xfrm>
        </p:spPr>
        <p:txBody>
          <a:bodyPr/>
          <a:lstStyle/>
          <a:p>
            <a:endParaRPr lang="en-GB"/>
          </a:p>
        </p:txBody>
      </p:sp>
      <p:sp>
        <p:nvSpPr>
          <p:cNvPr id="10" name="Slide Number Placeholder 9"/>
          <p:cNvSpPr>
            <a:spLocks noGrp="1"/>
          </p:cNvSpPr>
          <p:nvPr>
            <p:ph type="sldNum" sz="quarter" idx="12"/>
          </p:nvPr>
        </p:nvSpPr>
        <p:spPr/>
        <p:txBody>
          <a:bodyPr/>
          <a:lstStyle/>
          <a:p>
            <a:fld id="{11651C77-5AB0-413B-8BC7-38372429B15F}" type="slidenum">
              <a:rPr lang="en-GB" smtClean="0"/>
              <a:t>‹#›</a:t>
            </a:fld>
            <a:endParaRPr lang="en-GB"/>
          </a:p>
        </p:txBody>
      </p:sp>
    </p:spTree>
    <p:extLst>
      <p:ext uri="{BB962C8B-B14F-4D97-AF65-F5344CB8AC3E}">
        <p14:creationId xmlns:p14="http://schemas.microsoft.com/office/powerpoint/2010/main" val="560237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6966881-A7AC-4265-9B60-2ABF375EF9C3}" type="datetimeFigureOut">
              <a:rPr lang="en-GB" smtClean="0"/>
              <a:t>12/02/2024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651C77-5AB0-413B-8BC7-38372429B15F}" type="slidenum">
              <a:rPr lang="en-GB" smtClean="0"/>
              <a:t>‹#›</a:t>
            </a:fld>
            <a:endParaRPr lang="en-GB"/>
          </a:p>
        </p:txBody>
      </p:sp>
    </p:spTree>
    <p:extLst>
      <p:ext uri="{BB962C8B-B14F-4D97-AF65-F5344CB8AC3E}">
        <p14:creationId xmlns:p14="http://schemas.microsoft.com/office/powerpoint/2010/main" val="363547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5750" y="990600"/>
            <a:ext cx="2114550" cy="4953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900934" y="868680"/>
            <a:ext cx="5486400" cy="512064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6966881-A7AC-4265-9B60-2ABF375EF9C3}" type="datetimeFigureOut">
              <a:rPr lang="en-GB" smtClean="0"/>
              <a:t>12/02/2024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651C77-5AB0-413B-8BC7-38372429B15F}" type="slidenum">
              <a:rPr lang="en-GB" smtClean="0"/>
              <a:t>‹#›</a:t>
            </a:fld>
            <a:endParaRPr lang="en-GB"/>
          </a:p>
        </p:txBody>
      </p:sp>
    </p:spTree>
    <p:extLst>
      <p:ext uri="{BB962C8B-B14F-4D97-AF65-F5344CB8AC3E}">
        <p14:creationId xmlns:p14="http://schemas.microsoft.com/office/powerpoint/2010/main" val="1758704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2582693"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89689" y="1123838"/>
            <a:ext cx="2210612" cy="460118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8" name="Rectangle 37"/>
          <p:cNvSpPr/>
          <p:nvPr/>
        </p:nvSpPr>
        <p:spPr>
          <a:xfrm>
            <a:off x="8861898" y="758952"/>
            <a:ext cx="288036"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2901951" y="864108"/>
            <a:ext cx="5486400" cy="5120640"/>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96849" y="6356351"/>
            <a:ext cx="2057400"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fld id="{D6966881-A7AC-4265-9B60-2ABF375EF9C3}" type="datetimeFigureOut">
              <a:rPr lang="en-GB" smtClean="0"/>
              <a:t>12/02/2024</a:t>
            </a:fld>
            <a:endParaRPr lang="en-GB"/>
          </a:p>
        </p:txBody>
      </p:sp>
      <p:sp>
        <p:nvSpPr>
          <p:cNvPr id="5" name="Footer Placeholder 4"/>
          <p:cNvSpPr>
            <a:spLocks noGrp="1"/>
          </p:cNvSpPr>
          <p:nvPr>
            <p:ph type="ftr" sz="quarter" idx="3"/>
          </p:nvPr>
        </p:nvSpPr>
        <p:spPr>
          <a:xfrm>
            <a:off x="2901951" y="6356351"/>
            <a:ext cx="4433638"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7975602" y="6356351"/>
            <a:ext cx="1148195" cy="365125"/>
          </a:xfrm>
          <a:prstGeom prst="rect">
            <a:avLst/>
          </a:prstGeom>
        </p:spPr>
        <p:txBody>
          <a:bodyPr vert="horz" lIns="91440" tIns="45720" rIns="91440" bIns="45720" rtlCol="0" anchor="ctr"/>
          <a:lstStyle>
            <a:lvl1pPr algn="r">
              <a:defRPr sz="1100" b="1">
                <a:solidFill>
                  <a:schemeClr val="accent1"/>
                </a:solidFill>
              </a:defRPr>
            </a:lvl1pPr>
          </a:lstStyle>
          <a:p>
            <a:fld id="{11651C77-5AB0-413B-8BC7-38372429B15F}" type="slidenum">
              <a:rPr lang="en-GB" smtClean="0"/>
              <a:t>‹#›</a:t>
            </a:fld>
            <a:endParaRPr lang="en-GB"/>
          </a:p>
        </p:txBody>
      </p:sp>
    </p:spTree>
    <p:extLst>
      <p:ext uri="{BB962C8B-B14F-4D97-AF65-F5344CB8AC3E}">
        <p14:creationId xmlns:p14="http://schemas.microsoft.com/office/powerpoint/2010/main" val="254460334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30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19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7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5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jpeg"/><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3.png"/><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30556"/>
          <a:stretch/>
        </p:blipFill>
        <p:spPr>
          <a:xfrm>
            <a:off x="0" y="4437112"/>
            <a:ext cx="8996162" cy="1800200"/>
          </a:xfrm>
          <a:prstGeom prst="rect">
            <a:avLst/>
          </a:prstGeom>
        </p:spPr>
      </p:pic>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467544" y="332656"/>
            <a:ext cx="2160240" cy="1800200"/>
          </a:xfrm>
          <a:prstGeom prst="rect">
            <a:avLst/>
          </a:prstGeom>
          <a:noFill/>
        </p:spPr>
      </p:pic>
      <p:pic>
        <p:nvPicPr>
          <p:cNvPr id="8" name="Picture 7"/>
          <p:cNvPicPr>
            <a:picLocks noChangeAspect="1"/>
          </p:cNvPicPr>
          <p:nvPr/>
        </p:nvPicPr>
        <p:blipFill>
          <a:blip r:embed="rId4">
            <a:extLst>
              <a:ext uri="{BEBA8EAE-BF5A-486C-A8C5-ECC9F3942E4B}">
                <a14:imgProps xmlns:a14="http://schemas.microsoft.com/office/drawing/2010/main">
                  <a14:imgLayer r:embed="rId5">
                    <a14:imgEffect>
                      <a14:backgroundRemoval t="0" b="100000" l="6174" r="89952"/>
                    </a14:imgEffect>
                  </a14:imgLayer>
                </a14:imgProps>
              </a:ext>
            </a:extLst>
          </a:blip>
          <a:stretch>
            <a:fillRect/>
          </a:stretch>
        </p:blipFill>
        <p:spPr>
          <a:xfrm>
            <a:off x="6258462" y="852995"/>
            <a:ext cx="2915816" cy="3113500"/>
          </a:xfrm>
          <a:prstGeom prst="rect">
            <a:avLst/>
          </a:prstGeom>
        </p:spPr>
      </p:pic>
      <p:sp>
        <p:nvSpPr>
          <p:cNvPr id="6" name="TextBox 5"/>
          <p:cNvSpPr txBox="1"/>
          <p:nvPr/>
        </p:nvSpPr>
        <p:spPr>
          <a:xfrm>
            <a:off x="2897245" y="332648"/>
            <a:ext cx="3672408" cy="4062651"/>
          </a:xfrm>
          <a:prstGeom prst="rect">
            <a:avLst/>
          </a:prstGeom>
          <a:noFill/>
        </p:spPr>
        <p:txBody>
          <a:bodyPr wrap="square" rtlCol="0">
            <a:spAutoFit/>
          </a:bodyPr>
          <a:lstStyle/>
          <a:p>
            <a:pPr algn="ctr"/>
            <a:r>
              <a:rPr lang="en-GB" sz="4000" dirty="0" smtClean="0">
                <a:latin typeface="Comic Sans MS" panose="030F0702030302020204" pitchFamily="66" charset="0"/>
              </a:rPr>
              <a:t>Reading </a:t>
            </a:r>
          </a:p>
          <a:p>
            <a:pPr algn="ctr"/>
            <a:r>
              <a:rPr lang="en-GB" sz="4000" dirty="0" smtClean="0">
                <a:latin typeface="Comic Sans MS" panose="030F0702030302020204" pitchFamily="66" charset="0"/>
              </a:rPr>
              <a:t>At Marston Moreteyne VC School</a:t>
            </a:r>
          </a:p>
          <a:p>
            <a:pPr algn="ctr"/>
            <a:r>
              <a:rPr lang="en-GB" sz="4000" dirty="0" smtClean="0">
                <a:solidFill>
                  <a:srgbClr val="7030A0"/>
                </a:solidFill>
                <a:latin typeface="Comic Sans MS" panose="030F0702030302020204" pitchFamily="66" charset="0"/>
              </a:rPr>
              <a:t>Our Top Priorities</a:t>
            </a:r>
          </a:p>
          <a:p>
            <a:endParaRPr lang="en-GB" dirty="0"/>
          </a:p>
        </p:txBody>
      </p:sp>
      <p:pic>
        <p:nvPicPr>
          <p:cNvPr id="12" name="Picture 2" descr="Children's Books From A-Z ! - No Time For Flash Card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1075378">
            <a:off x="185256" y="2073772"/>
            <a:ext cx="2893482" cy="19275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0486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1916832"/>
            <a:ext cx="8352928" cy="3108543"/>
          </a:xfrm>
          <a:prstGeom prst="rect">
            <a:avLst/>
          </a:prstGeom>
          <a:solidFill>
            <a:schemeClr val="accent6">
              <a:lumMod val="40000"/>
              <a:lumOff val="60000"/>
            </a:schemeClr>
          </a:solidFill>
          <a:ln w="38100">
            <a:solidFill>
              <a:srgbClr val="002060"/>
            </a:solidFill>
          </a:ln>
        </p:spPr>
        <p:txBody>
          <a:bodyPr wrap="square">
            <a:spAutoFit/>
          </a:bodyPr>
          <a:lstStyle/>
          <a:p>
            <a:pPr algn="ctr"/>
            <a:endParaRPr lang="en-GB" sz="2800" dirty="0" smtClean="0"/>
          </a:p>
          <a:p>
            <a:pPr algn="ctr"/>
            <a:r>
              <a:rPr lang="en-GB" sz="2800" b="1" dirty="0" smtClean="0"/>
              <a:t>The </a:t>
            </a:r>
            <a:r>
              <a:rPr lang="en-GB" sz="2800" b="1" dirty="0"/>
              <a:t>school is determined that every pupil will learn to read, regardless of their background, needs or abilities. </a:t>
            </a:r>
            <a:endParaRPr lang="en-GB" sz="2800" b="1" dirty="0" smtClean="0"/>
          </a:p>
          <a:p>
            <a:pPr algn="ctr"/>
            <a:r>
              <a:rPr lang="en-GB" sz="2800" b="1" dirty="0" smtClean="0"/>
              <a:t>All </a:t>
            </a:r>
            <a:r>
              <a:rPr lang="en-GB" sz="2800" b="1" dirty="0"/>
              <a:t>pupils, including the weakest readers, make sufficient progress to meet or exceed age-related expectations. </a:t>
            </a:r>
          </a:p>
        </p:txBody>
      </p:sp>
      <p:sp>
        <p:nvSpPr>
          <p:cNvPr id="3" name="TextBox 2"/>
          <p:cNvSpPr txBox="1"/>
          <p:nvPr/>
        </p:nvSpPr>
        <p:spPr>
          <a:xfrm>
            <a:off x="1115616" y="260648"/>
            <a:ext cx="6912768" cy="1107996"/>
          </a:xfrm>
          <a:prstGeom prst="rect">
            <a:avLst/>
          </a:prstGeom>
          <a:solidFill>
            <a:schemeClr val="accent3">
              <a:lumMod val="60000"/>
              <a:lumOff val="40000"/>
            </a:schemeClr>
          </a:solidFill>
        </p:spPr>
        <p:txBody>
          <a:bodyPr wrap="square" rtlCol="0">
            <a:spAutoFit/>
          </a:bodyPr>
          <a:lstStyle/>
          <a:p>
            <a:r>
              <a:rPr lang="en-GB" sz="6600" dirty="0" smtClean="0">
                <a:latin typeface="Berlin Sans FB" panose="020E0602020502020306" pitchFamily="34" charset="0"/>
              </a:rPr>
              <a:t>1. Prioritise Reading</a:t>
            </a:r>
            <a:endParaRPr lang="en-GB" sz="6600" dirty="0">
              <a:latin typeface="Berlin Sans FB" panose="020E0602020502020306" pitchFamily="34" charset="0"/>
            </a:endParaRPr>
          </a:p>
        </p:txBody>
      </p:sp>
    </p:spTree>
    <p:extLst>
      <p:ext uri="{BB962C8B-B14F-4D97-AF65-F5344CB8AC3E}">
        <p14:creationId xmlns:p14="http://schemas.microsoft.com/office/powerpoint/2010/main" val="8269502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1235" y="188640"/>
            <a:ext cx="6912768" cy="1107996"/>
          </a:xfrm>
          <a:prstGeom prst="rect">
            <a:avLst/>
          </a:prstGeom>
          <a:solidFill>
            <a:schemeClr val="accent3">
              <a:lumMod val="60000"/>
              <a:lumOff val="40000"/>
            </a:schemeClr>
          </a:solidFill>
        </p:spPr>
        <p:txBody>
          <a:bodyPr wrap="square" rtlCol="0">
            <a:spAutoFit/>
          </a:bodyPr>
          <a:lstStyle/>
          <a:p>
            <a:r>
              <a:rPr lang="en-GB" sz="6600" dirty="0" smtClean="0">
                <a:latin typeface="Berlin Sans FB" panose="020E0602020502020306" pitchFamily="34" charset="0"/>
              </a:rPr>
              <a:t>1. Prioritise Reading</a:t>
            </a:r>
            <a:endParaRPr lang="en-GB" sz="6600" dirty="0">
              <a:latin typeface="Berlin Sans FB" panose="020E0602020502020306" pitchFamily="34" charset="0"/>
            </a:endParaRPr>
          </a:p>
        </p:txBody>
      </p:sp>
      <p:sp>
        <p:nvSpPr>
          <p:cNvPr id="5" name="TextBox 4"/>
          <p:cNvSpPr txBox="1"/>
          <p:nvPr/>
        </p:nvSpPr>
        <p:spPr>
          <a:xfrm>
            <a:off x="371235" y="1340768"/>
            <a:ext cx="8280920" cy="4093428"/>
          </a:xfrm>
          <a:prstGeom prst="rect">
            <a:avLst/>
          </a:prstGeom>
          <a:solidFill>
            <a:schemeClr val="accent6">
              <a:lumMod val="20000"/>
              <a:lumOff val="80000"/>
            </a:schemeClr>
          </a:solidFill>
        </p:spPr>
        <p:txBody>
          <a:bodyPr wrap="square" rtlCol="0">
            <a:spAutoFit/>
          </a:bodyPr>
          <a:lstStyle/>
          <a:p>
            <a:pPr marL="285750" indent="-285750">
              <a:buFont typeface="Arial" panose="020B0604020202020204" pitchFamily="34" charset="0"/>
              <a:buChar char="•"/>
            </a:pPr>
            <a:r>
              <a:rPr lang="en-GB" sz="2000" dirty="0" smtClean="0">
                <a:latin typeface="Comic Sans MS" panose="030F0702030302020204" pitchFamily="66" charset="0"/>
              </a:rPr>
              <a:t> Whole Class Guided Reading-Focussing on skills </a:t>
            </a:r>
            <a:r>
              <a:rPr lang="en-GB" sz="2000" dirty="0">
                <a:latin typeface="Comic Sans MS" panose="030F0702030302020204" pitchFamily="66" charset="0"/>
              </a:rPr>
              <a:t>-</a:t>
            </a:r>
            <a:r>
              <a:rPr lang="en-GB" sz="2000" dirty="0" smtClean="0">
                <a:latin typeface="Comic Sans MS" panose="030F0702030302020204" pitchFamily="66" charset="0"/>
              </a:rPr>
              <a:t>Using VIPERS (Vocabulary, Inference, Punctuation, Explanation, Retrieval, Sequence/Summarise), including pre-teaching for lower attaining children </a:t>
            </a:r>
          </a:p>
          <a:p>
            <a:pPr marL="285750" indent="-285750">
              <a:buFont typeface="Arial" panose="020B0604020202020204" pitchFamily="34" charset="0"/>
              <a:buChar char="•"/>
            </a:pPr>
            <a:r>
              <a:rPr lang="en-GB" sz="2000" dirty="0" smtClean="0">
                <a:latin typeface="Comic Sans MS" panose="030F0702030302020204" pitchFamily="66" charset="0"/>
              </a:rPr>
              <a:t>Daily Story sessions </a:t>
            </a:r>
          </a:p>
          <a:p>
            <a:pPr marL="285750" indent="-285750">
              <a:buFont typeface="Arial" panose="020B0604020202020204" pitchFamily="34" charset="0"/>
              <a:buChar char="•"/>
            </a:pPr>
            <a:r>
              <a:rPr lang="en-GB" sz="2000" dirty="0" smtClean="0">
                <a:latin typeface="Comic Sans MS" panose="030F0702030302020204" pitchFamily="66" charset="0"/>
              </a:rPr>
              <a:t>Cross-Curricular Links to reading in all lessons</a:t>
            </a:r>
          </a:p>
          <a:p>
            <a:pPr marL="285750" indent="-285750">
              <a:buFont typeface="Arial" panose="020B0604020202020204" pitchFamily="34" charset="0"/>
              <a:buChar char="•"/>
            </a:pPr>
            <a:r>
              <a:rPr lang="en-GB" sz="2000" dirty="0" smtClean="0">
                <a:latin typeface="Comic Sans MS" panose="030F0702030302020204" pitchFamily="66" charset="0"/>
              </a:rPr>
              <a:t>Regularly changed individual reading books and targeted daily readers including peer and paired reading</a:t>
            </a:r>
          </a:p>
          <a:p>
            <a:pPr marL="285750" indent="-285750">
              <a:buFont typeface="Arial" panose="020B0604020202020204" pitchFamily="34" charset="0"/>
              <a:buChar char="•"/>
            </a:pPr>
            <a:r>
              <a:rPr lang="en-GB" sz="2000" dirty="0" smtClean="0">
                <a:latin typeface="Comic Sans MS" panose="030F0702030302020204" pitchFamily="66" charset="0"/>
              </a:rPr>
              <a:t>Accelerated </a:t>
            </a:r>
            <a:r>
              <a:rPr lang="en-GB" sz="2000" dirty="0" smtClean="0">
                <a:latin typeface="Comic Sans MS" panose="030F0702030302020204" pitchFamily="66" charset="0"/>
              </a:rPr>
              <a:t>Reader Quizzes used to assess and monitor comprehension/Skills and time spent on reading</a:t>
            </a:r>
          </a:p>
          <a:p>
            <a:pPr marL="285750" indent="-285750">
              <a:buFont typeface="Arial" panose="020B0604020202020204" pitchFamily="34" charset="0"/>
              <a:buChar char="•"/>
            </a:pPr>
            <a:r>
              <a:rPr lang="en-GB" sz="2000" dirty="0" smtClean="0">
                <a:latin typeface="Comic Sans MS" panose="030F0702030302020204" pitchFamily="66" charset="0"/>
              </a:rPr>
              <a:t>Regular STAR assessment (or Early Literacy) to monitor progress</a:t>
            </a:r>
          </a:p>
          <a:p>
            <a:pPr marL="285750" indent="-285750">
              <a:buFont typeface="Arial" panose="020B0604020202020204" pitchFamily="34" charset="0"/>
              <a:buChar char="•"/>
            </a:pPr>
            <a:r>
              <a:rPr lang="en-GB" sz="2000" dirty="0" smtClean="0">
                <a:latin typeface="Comic Sans MS" panose="030F0702030302020204" pitchFamily="66" charset="0"/>
              </a:rPr>
              <a:t>Identified interventions to support children not making progress (including support with a specialist Reading Teacher)</a:t>
            </a:r>
          </a:p>
        </p:txBody>
      </p:sp>
      <p:pic>
        <p:nvPicPr>
          <p:cNvPr id="4" name="Picture 3"/>
          <p:cNvPicPr>
            <a:picLocks noChangeAspect="1"/>
          </p:cNvPicPr>
          <p:nvPr/>
        </p:nvPicPr>
        <p:blipFill>
          <a:blip r:embed="rId2"/>
          <a:stretch>
            <a:fillRect/>
          </a:stretch>
        </p:blipFill>
        <p:spPr>
          <a:xfrm>
            <a:off x="7380312" y="341135"/>
            <a:ext cx="1565827" cy="1412776"/>
          </a:xfrm>
          <a:prstGeom prst="rect">
            <a:avLst/>
          </a:prstGeom>
        </p:spPr>
      </p:pic>
      <p:pic>
        <p:nvPicPr>
          <p:cNvPr id="2" name="Picture 1"/>
          <p:cNvPicPr>
            <a:picLocks noChangeAspect="1"/>
          </p:cNvPicPr>
          <p:nvPr/>
        </p:nvPicPr>
        <p:blipFill rotWithShape="1">
          <a:blip r:embed="rId3"/>
          <a:srcRect l="5609" t="53344" r="6507" b="5707"/>
          <a:stretch/>
        </p:blipFill>
        <p:spPr>
          <a:xfrm>
            <a:off x="683568" y="5833926"/>
            <a:ext cx="1273997" cy="864096"/>
          </a:xfrm>
          <a:prstGeom prst="rect">
            <a:avLst/>
          </a:prstGeom>
        </p:spPr>
      </p:pic>
      <p:pic>
        <p:nvPicPr>
          <p:cNvPr id="6" name="Picture 5"/>
          <p:cNvPicPr>
            <a:picLocks noChangeAspect="1"/>
          </p:cNvPicPr>
          <p:nvPr/>
        </p:nvPicPr>
        <p:blipFill>
          <a:blip r:embed="rId4"/>
          <a:stretch>
            <a:fillRect/>
          </a:stretch>
        </p:blipFill>
        <p:spPr>
          <a:xfrm>
            <a:off x="3827619" y="5833926"/>
            <a:ext cx="1332467" cy="8752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5"/>
          <a:stretch>
            <a:fillRect/>
          </a:stretch>
        </p:blipFill>
        <p:spPr>
          <a:xfrm>
            <a:off x="6879679" y="5786105"/>
            <a:ext cx="1001266" cy="1001266"/>
          </a:xfrm>
          <a:prstGeom prst="rect">
            <a:avLst/>
          </a:prstGeom>
        </p:spPr>
      </p:pic>
    </p:spTree>
    <p:extLst>
      <p:ext uri="{BB962C8B-B14F-4D97-AF65-F5344CB8AC3E}">
        <p14:creationId xmlns:p14="http://schemas.microsoft.com/office/powerpoint/2010/main" val="34586194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916832"/>
            <a:ext cx="8352928" cy="2677656"/>
          </a:xfrm>
          <a:prstGeom prst="rect">
            <a:avLst/>
          </a:prstGeom>
          <a:solidFill>
            <a:schemeClr val="accent2">
              <a:lumMod val="20000"/>
              <a:lumOff val="80000"/>
            </a:schemeClr>
          </a:solidFill>
          <a:ln w="38100">
            <a:solidFill>
              <a:srgbClr val="002060"/>
            </a:solidFill>
          </a:ln>
        </p:spPr>
        <p:txBody>
          <a:bodyPr wrap="square">
            <a:spAutoFit/>
          </a:bodyPr>
          <a:lstStyle/>
          <a:p>
            <a:pPr algn="ctr"/>
            <a:r>
              <a:rPr lang="en-GB" sz="2800" dirty="0"/>
              <a:t>Staff foster a love of reading </a:t>
            </a:r>
            <a:endParaRPr lang="en-GB" sz="2800" b="1" dirty="0" smtClean="0"/>
          </a:p>
          <a:p>
            <a:pPr algn="ctr"/>
            <a:r>
              <a:rPr lang="en-GB" sz="2800" b="1" dirty="0" smtClean="0"/>
              <a:t>Stories</a:t>
            </a:r>
            <a:r>
              <a:rPr lang="en-GB" sz="2800" b="1" dirty="0"/>
              <a:t>, poems, rhymes and non-fiction are chosen for reading to develop pupils’ vocabulary, language comprehension and love of reading. Pupils are familiar with and enjoy listening to a wide range of stories, poems, rhymes and non-fiction.</a:t>
            </a:r>
          </a:p>
        </p:txBody>
      </p:sp>
      <p:sp>
        <p:nvSpPr>
          <p:cNvPr id="3" name="TextBox 2"/>
          <p:cNvSpPr txBox="1"/>
          <p:nvPr/>
        </p:nvSpPr>
        <p:spPr>
          <a:xfrm>
            <a:off x="1115616" y="260648"/>
            <a:ext cx="6912768" cy="1107996"/>
          </a:xfrm>
          <a:prstGeom prst="rect">
            <a:avLst/>
          </a:prstGeom>
          <a:solidFill>
            <a:schemeClr val="accent5">
              <a:lumMod val="40000"/>
              <a:lumOff val="60000"/>
            </a:schemeClr>
          </a:solidFill>
        </p:spPr>
        <p:txBody>
          <a:bodyPr wrap="square" rtlCol="0">
            <a:spAutoFit/>
          </a:bodyPr>
          <a:lstStyle/>
          <a:p>
            <a:r>
              <a:rPr lang="en-GB" sz="6600" dirty="0">
                <a:latin typeface="Berlin Sans FB" panose="020E0602020502020306" pitchFamily="34" charset="0"/>
              </a:rPr>
              <a:t>2</a:t>
            </a:r>
            <a:r>
              <a:rPr lang="en-GB" sz="6600" dirty="0" smtClean="0">
                <a:latin typeface="Berlin Sans FB" panose="020E0602020502020306" pitchFamily="34" charset="0"/>
              </a:rPr>
              <a:t>. Love of Reading</a:t>
            </a:r>
            <a:endParaRPr lang="en-GB" sz="6600" dirty="0">
              <a:latin typeface="Berlin Sans FB" panose="020E0602020502020306" pitchFamily="34" charset="0"/>
            </a:endParaRPr>
          </a:p>
        </p:txBody>
      </p:sp>
    </p:spTree>
    <p:extLst>
      <p:ext uri="{BB962C8B-B14F-4D97-AF65-F5344CB8AC3E}">
        <p14:creationId xmlns:p14="http://schemas.microsoft.com/office/powerpoint/2010/main" val="13371725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8" y="332656"/>
            <a:ext cx="6912768" cy="1107996"/>
          </a:xfrm>
          <a:prstGeom prst="rect">
            <a:avLst/>
          </a:prstGeom>
          <a:solidFill>
            <a:schemeClr val="accent5">
              <a:lumMod val="40000"/>
              <a:lumOff val="60000"/>
            </a:schemeClr>
          </a:solidFill>
        </p:spPr>
        <p:txBody>
          <a:bodyPr wrap="square" rtlCol="0">
            <a:spAutoFit/>
          </a:bodyPr>
          <a:lstStyle/>
          <a:p>
            <a:r>
              <a:rPr lang="en-GB" sz="6600" dirty="0">
                <a:latin typeface="Berlin Sans FB" panose="020E0602020502020306" pitchFamily="34" charset="0"/>
              </a:rPr>
              <a:t>2</a:t>
            </a:r>
            <a:r>
              <a:rPr lang="en-GB" sz="6600" dirty="0" smtClean="0">
                <a:latin typeface="Berlin Sans FB" panose="020E0602020502020306" pitchFamily="34" charset="0"/>
              </a:rPr>
              <a:t>. Love of Reading</a:t>
            </a:r>
            <a:endParaRPr lang="en-GB" sz="6600" dirty="0">
              <a:latin typeface="Berlin Sans FB" panose="020E0602020502020306" pitchFamily="34" charset="0"/>
            </a:endParaRPr>
          </a:p>
        </p:txBody>
      </p:sp>
      <p:sp>
        <p:nvSpPr>
          <p:cNvPr id="5" name="TextBox 4"/>
          <p:cNvSpPr txBox="1"/>
          <p:nvPr/>
        </p:nvSpPr>
        <p:spPr>
          <a:xfrm>
            <a:off x="539552" y="1628800"/>
            <a:ext cx="8280920" cy="3785652"/>
          </a:xfrm>
          <a:prstGeom prst="rect">
            <a:avLst/>
          </a:prstGeom>
          <a:solidFill>
            <a:schemeClr val="accent3">
              <a:lumMod val="40000"/>
              <a:lumOff val="60000"/>
            </a:schemeClr>
          </a:solidFill>
        </p:spPr>
        <p:txBody>
          <a:bodyPr wrap="square" rtlCol="0">
            <a:spAutoFit/>
          </a:bodyPr>
          <a:lstStyle/>
          <a:p>
            <a:pPr marL="285750" indent="-285750">
              <a:buFont typeface="Arial" panose="020B0604020202020204" pitchFamily="34" charset="0"/>
              <a:buChar char="•"/>
            </a:pPr>
            <a:r>
              <a:rPr lang="en-GB" sz="2000" dirty="0" smtClean="0">
                <a:latin typeface="Comic Sans MS" panose="030F0702030302020204" pitchFamily="66" charset="0"/>
              </a:rPr>
              <a:t>Exciting and stimulating texts are chosen for Whole Class Guided Reading (including stories, poems, rhymes and non-fiction texts)</a:t>
            </a:r>
          </a:p>
          <a:p>
            <a:pPr marL="285750" indent="-285750">
              <a:buFont typeface="Arial" panose="020B0604020202020204" pitchFamily="34" charset="0"/>
              <a:buChar char="•"/>
            </a:pPr>
            <a:r>
              <a:rPr lang="en-GB" sz="2000" dirty="0" smtClean="0">
                <a:latin typeface="Comic Sans MS" panose="030F0702030302020204" pitchFamily="66" charset="0"/>
              </a:rPr>
              <a:t>Adventurous vocabulary is taught discreetly as well as in all other lessons across the curriculum</a:t>
            </a:r>
          </a:p>
          <a:p>
            <a:pPr marL="285750" indent="-285750">
              <a:buFont typeface="Arial" panose="020B0604020202020204" pitchFamily="34" charset="0"/>
              <a:buChar char="•"/>
            </a:pPr>
            <a:r>
              <a:rPr lang="en-GB" sz="2000" dirty="0" smtClean="0">
                <a:latin typeface="Comic Sans MS" panose="030F0702030302020204" pitchFamily="66" charset="0"/>
              </a:rPr>
              <a:t>Daily story sessions in place in all year groups</a:t>
            </a:r>
          </a:p>
          <a:p>
            <a:pPr marL="285750" indent="-285750">
              <a:buFont typeface="Arial" panose="020B0604020202020204" pitchFamily="34" charset="0"/>
              <a:buChar char="•"/>
            </a:pPr>
            <a:r>
              <a:rPr lang="en-GB" sz="2000" dirty="0" smtClean="0">
                <a:latin typeface="Comic Sans MS" panose="030F0702030302020204" pitchFamily="66" charset="0"/>
              </a:rPr>
              <a:t>Children can talk about their favourite books and poems</a:t>
            </a:r>
          </a:p>
          <a:p>
            <a:pPr marL="285750" indent="-285750">
              <a:buFont typeface="Arial" panose="020B0604020202020204" pitchFamily="34" charset="0"/>
              <a:buChar char="•"/>
            </a:pPr>
            <a:r>
              <a:rPr lang="en-GB" sz="2000" dirty="0" smtClean="0">
                <a:latin typeface="Comic Sans MS" panose="030F0702030302020204" pitchFamily="66" charset="0"/>
              </a:rPr>
              <a:t>A good selection of books for children to read are stocked in school library as well as classrooms</a:t>
            </a:r>
          </a:p>
          <a:p>
            <a:pPr marL="285750" indent="-285750">
              <a:buFont typeface="Arial" panose="020B0604020202020204" pitchFamily="34" charset="0"/>
              <a:buChar char="•"/>
            </a:pPr>
            <a:r>
              <a:rPr lang="en-GB" sz="2000" dirty="0" smtClean="0">
                <a:latin typeface="Comic Sans MS" panose="030F0702030302020204" pitchFamily="66" charset="0"/>
              </a:rPr>
              <a:t>Paired Reading in place </a:t>
            </a:r>
          </a:p>
          <a:p>
            <a:pPr marL="285750" indent="-285750">
              <a:buFont typeface="Arial" panose="020B0604020202020204" pitchFamily="34" charset="0"/>
              <a:buChar char="•"/>
            </a:pPr>
            <a:r>
              <a:rPr lang="en-GB" sz="2000" dirty="0" smtClean="0">
                <a:latin typeface="Comic Sans MS" panose="030F0702030302020204" pitchFamily="66" charset="0"/>
              </a:rPr>
              <a:t>A Celebration in school of World Book Day</a:t>
            </a:r>
          </a:p>
          <a:p>
            <a:pPr marL="285750" indent="-285750">
              <a:buFont typeface="Arial" panose="020B0604020202020204" pitchFamily="34" charset="0"/>
              <a:buChar char="•"/>
            </a:pPr>
            <a:r>
              <a:rPr lang="en-GB" sz="2000" dirty="0" smtClean="0">
                <a:latin typeface="Comic Sans MS" panose="030F0702030302020204" pitchFamily="66" charset="0"/>
              </a:rPr>
              <a:t>Regular Book Fairs in school</a:t>
            </a:r>
          </a:p>
          <a:p>
            <a:pPr marL="285750" indent="-285750">
              <a:buFont typeface="Arial" panose="020B0604020202020204" pitchFamily="34" charset="0"/>
              <a:buChar char="•"/>
            </a:pPr>
            <a:r>
              <a:rPr lang="en-GB" sz="2000" dirty="0" smtClean="0">
                <a:latin typeface="Comic Sans MS" panose="030F0702030302020204" pitchFamily="66" charset="0"/>
              </a:rPr>
              <a:t>Accelerated Reader achievements celebrated in assembly </a:t>
            </a:r>
          </a:p>
        </p:txBody>
      </p:sp>
      <p:pic>
        <p:nvPicPr>
          <p:cNvPr id="4" name="Picture 3"/>
          <p:cNvPicPr>
            <a:picLocks noChangeAspect="1"/>
          </p:cNvPicPr>
          <p:nvPr/>
        </p:nvPicPr>
        <p:blipFill>
          <a:blip r:embed="rId2"/>
          <a:stretch>
            <a:fillRect/>
          </a:stretch>
        </p:blipFill>
        <p:spPr>
          <a:xfrm>
            <a:off x="7265533" y="307869"/>
            <a:ext cx="1596178" cy="1440160"/>
          </a:xfrm>
          <a:prstGeom prst="rect">
            <a:avLst/>
          </a:prstGeom>
        </p:spPr>
      </p:pic>
      <p:pic>
        <p:nvPicPr>
          <p:cNvPr id="2" name="Picture 1"/>
          <p:cNvPicPr>
            <a:picLocks noChangeAspect="1"/>
          </p:cNvPicPr>
          <p:nvPr/>
        </p:nvPicPr>
        <p:blipFill>
          <a:blip r:embed="rId3"/>
          <a:stretch>
            <a:fillRect/>
          </a:stretch>
        </p:blipFill>
        <p:spPr>
          <a:xfrm>
            <a:off x="6012160" y="5515367"/>
            <a:ext cx="3029975" cy="1237595"/>
          </a:xfrm>
          <a:prstGeom prst="rect">
            <a:avLst/>
          </a:prstGeom>
        </p:spPr>
      </p:pic>
      <p:pic>
        <p:nvPicPr>
          <p:cNvPr id="7" name="Picture 6"/>
          <p:cNvPicPr>
            <a:picLocks noChangeAspect="1"/>
          </p:cNvPicPr>
          <p:nvPr/>
        </p:nvPicPr>
        <p:blipFill>
          <a:blip r:embed="rId4"/>
          <a:stretch>
            <a:fillRect/>
          </a:stretch>
        </p:blipFill>
        <p:spPr>
          <a:xfrm>
            <a:off x="611560" y="5575365"/>
            <a:ext cx="856308" cy="1117598"/>
          </a:xfrm>
          <a:prstGeom prst="rect">
            <a:avLst/>
          </a:prstGeom>
        </p:spPr>
      </p:pic>
      <p:pic>
        <p:nvPicPr>
          <p:cNvPr id="8" name="Picture 7"/>
          <p:cNvPicPr>
            <a:picLocks noChangeAspect="1"/>
          </p:cNvPicPr>
          <p:nvPr/>
        </p:nvPicPr>
        <p:blipFill>
          <a:blip r:embed="rId5"/>
          <a:stretch>
            <a:fillRect/>
          </a:stretch>
        </p:blipFill>
        <p:spPr>
          <a:xfrm>
            <a:off x="2879297" y="5558952"/>
            <a:ext cx="1801229" cy="1199936"/>
          </a:xfrm>
          <a:prstGeom prst="rect">
            <a:avLst/>
          </a:prstGeom>
        </p:spPr>
      </p:pic>
    </p:spTree>
    <p:extLst>
      <p:ext uri="{BB962C8B-B14F-4D97-AF65-F5344CB8AC3E}">
        <p14:creationId xmlns:p14="http://schemas.microsoft.com/office/powerpoint/2010/main" val="15733625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2564904"/>
            <a:ext cx="8352928" cy="2677656"/>
          </a:xfrm>
          <a:prstGeom prst="rect">
            <a:avLst/>
          </a:prstGeom>
          <a:solidFill>
            <a:schemeClr val="accent5">
              <a:lumMod val="60000"/>
              <a:lumOff val="40000"/>
            </a:schemeClr>
          </a:solidFill>
          <a:ln w="38100">
            <a:solidFill>
              <a:srgbClr val="002060"/>
            </a:solidFill>
          </a:ln>
        </p:spPr>
        <p:txBody>
          <a:bodyPr wrap="square">
            <a:spAutoFit/>
          </a:bodyPr>
          <a:lstStyle/>
          <a:p>
            <a:pPr algn="ctr"/>
            <a:endParaRPr lang="en-GB" sz="2800" dirty="0" smtClean="0"/>
          </a:p>
          <a:p>
            <a:pPr algn="ctr"/>
            <a:r>
              <a:rPr lang="en-GB" sz="2800" b="1" dirty="0" smtClean="0"/>
              <a:t>The </a:t>
            </a:r>
            <a:r>
              <a:rPr lang="en-GB" sz="2800" b="1" dirty="0"/>
              <a:t>school’s phonics programme matches or exceeds the expectations of the English national curriculum and the early learning goals. The school has clear expectations of pupils’ phonics progress term-by-term, from Reception to Year 2. </a:t>
            </a:r>
          </a:p>
        </p:txBody>
      </p:sp>
      <p:sp>
        <p:nvSpPr>
          <p:cNvPr id="3" name="TextBox 2"/>
          <p:cNvSpPr txBox="1"/>
          <p:nvPr/>
        </p:nvSpPr>
        <p:spPr>
          <a:xfrm>
            <a:off x="179512" y="260648"/>
            <a:ext cx="8496944" cy="2123658"/>
          </a:xfrm>
          <a:prstGeom prst="rect">
            <a:avLst/>
          </a:prstGeom>
          <a:solidFill>
            <a:srgbClr val="FFFF66"/>
          </a:solidFill>
        </p:spPr>
        <p:txBody>
          <a:bodyPr wrap="square" rtlCol="0">
            <a:spAutoFit/>
          </a:bodyPr>
          <a:lstStyle/>
          <a:p>
            <a:pPr algn="ctr"/>
            <a:r>
              <a:rPr lang="en-GB" sz="6600" dirty="0">
                <a:latin typeface="Berlin Sans FB" panose="020E0602020502020306" pitchFamily="34" charset="0"/>
              </a:rPr>
              <a:t>3</a:t>
            </a:r>
            <a:r>
              <a:rPr lang="en-GB" sz="6600" dirty="0" smtClean="0">
                <a:latin typeface="Berlin Sans FB" panose="020E0602020502020306" pitchFamily="34" charset="0"/>
              </a:rPr>
              <a:t>. Programme and Progress</a:t>
            </a:r>
            <a:endParaRPr lang="en-GB" sz="6600" dirty="0">
              <a:latin typeface="Berlin Sans FB" panose="020E0602020502020306" pitchFamily="34" charset="0"/>
            </a:endParaRPr>
          </a:p>
        </p:txBody>
      </p:sp>
    </p:spTree>
    <p:extLst>
      <p:ext uri="{BB962C8B-B14F-4D97-AF65-F5344CB8AC3E}">
        <p14:creationId xmlns:p14="http://schemas.microsoft.com/office/powerpoint/2010/main" val="39520073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4" y="260648"/>
            <a:ext cx="8208912" cy="1785104"/>
          </a:xfrm>
          <a:prstGeom prst="rect">
            <a:avLst/>
          </a:prstGeom>
          <a:solidFill>
            <a:srgbClr val="FFFF66"/>
          </a:solidFill>
        </p:spPr>
        <p:txBody>
          <a:bodyPr wrap="square" rtlCol="0">
            <a:spAutoFit/>
          </a:bodyPr>
          <a:lstStyle/>
          <a:p>
            <a:pPr algn="ctr"/>
            <a:r>
              <a:rPr lang="en-GB" sz="5500" dirty="0">
                <a:latin typeface="Berlin Sans FB" panose="020E0602020502020306" pitchFamily="34" charset="0"/>
              </a:rPr>
              <a:t>3</a:t>
            </a:r>
            <a:r>
              <a:rPr lang="en-GB" sz="5500" dirty="0" smtClean="0">
                <a:latin typeface="Berlin Sans FB" panose="020E0602020502020306" pitchFamily="34" charset="0"/>
              </a:rPr>
              <a:t>. Programme and Progress</a:t>
            </a:r>
            <a:endParaRPr lang="en-GB" sz="5500" dirty="0">
              <a:latin typeface="Berlin Sans FB" panose="020E0602020502020306" pitchFamily="34" charset="0"/>
            </a:endParaRPr>
          </a:p>
        </p:txBody>
      </p:sp>
      <p:sp>
        <p:nvSpPr>
          <p:cNvPr id="5" name="TextBox 4"/>
          <p:cNvSpPr txBox="1"/>
          <p:nvPr/>
        </p:nvSpPr>
        <p:spPr>
          <a:xfrm>
            <a:off x="431540" y="2204864"/>
            <a:ext cx="8280920" cy="3816429"/>
          </a:xfrm>
          <a:prstGeom prst="rect">
            <a:avLst/>
          </a:prstGeom>
          <a:solidFill>
            <a:schemeClr val="accent1">
              <a:lumMod val="20000"/>
              <a:lumOff val="80000"/>
            </a:schemeClr>
          </a:solidFill>
        </p:spPr>
        <p:txBody>
          <a:bodyPr wrap="square" rtlCol="0">
            <a:spAutoFit/>
          </a:bodyPr>
          <a:lstStyle/>
          <a:p>
            <a:pPr marL="285750" indent="-285750">
              <a:buFont typeface="Arial" panose="020B0604020202020204" pitchFamily="34" charset="0"/>
              <a:buChar char="•"/>
            </a:pPr>
            <a:r>
              <a:rPr lang="en-GB" sz="2200" dirty="0" smtClean="0">
                <a:latin typeface="Comic Sans MS" panose="030F0702030302020204" pitchFamily="66" charset="0"/>
              </a:rPr>
              <a:t>Clear structured Phonics lessons from EYFS to Year Two</a:t>
            </a:r>
          </a:p>
          <a:p>
            <a:pPr marL="285750" indent="-285750">
              <a:buFont typeface="Arial" panose="020B0604020202020204" pitchFamily="34" charset="0"/>
              <a:buChar char="•"/>
            </a:pPr>
            <a:r>
              <a:rPr lang="en-GB" sz="2200" dirty="0" smtClean="0">
                <a:latin typeface="Comic Sans MS" panose="030F0702030302020204" pitchFamily="66" charset="0"/>
              </a:rPr>
              <a:t>Exciting and motivating lessons and activities in place</a:t>
            </a:r>
          </a:p>
          <a:p>
            <a:pPr marL="285750" indent="-285750">
              <a:buFont typeface="Arial" panose="020B0604020202020204" pitchFamily="34" charset="0"/>
              <a:buChar char="•"/>
            </a:pPr>
            <a:r>
              <a:rPr lang="en-GB" sz="2200" dirty="0" smtClean="0">
                <a:latin typeface="Comic Sans MS" panose="030F0702030302020204" pitchFamily="66" charset="0"/>
              </a:rPr>
              <a:t>Jolly Phonics taught and embedded into KS1, as well as KS2 where necessary-fidelity in place </a:t>
            </a:r>
            <a:r>
              <a:rPr lang="en-GB" sz="2200" dirty="0" smtClean="0">
                <a:latin typeface="Comic Sans MS" panose="030F0702030302020204" pitchFamily="66" charset="0"/>
              </a:rPr>
              <a:t>through </a:t>
            </a:r>
            <a:r>
              <a:rPr lang="en-GB" sz="2200" dirty="0" smtClean="0">
                <a:latin typeface="Comic Sans MS" panose="030F0702030302020204" pitchFamily="66" charset="0"/>
              </a:rPr>
              <a:t>the school</a:t>
            </a:r>
          </a:p>
          <a:p>
            <a:pPr marL="285750" indent="-285750">
              <a:buFont typeface="Arial" panose="020B0604020202020204" pitchFamily="34" charset="0"/>
              <a:buChar char="•"/>
            </a:pPr>
            <a:r>
              <a:rPr lang="en-GB" sz="2200" dirty="0" smtClean="0">
                <a:latin typeface="Comic Sans MS" panose="030F0702030302020204" pitchFamily="66" charset="0"/>
              </a:rPr>
              <a:t>Regular assessment and tracking in place to ensure knowledge is solid and is being applied independently </a:t>
            </a:r>
          </a:p>
          <a:p>
            <a:pPr marL="285750" indent="-285750">
              <a:buFont typeface="Arial" panose="020B0604020202020204" pitchFamily="34" charset="0"/>
              <a:buChar char="•"/>
            </a:pPr>
            <a:r>
              <a:rPr lang="en-GB" sz="2200" dirty="0" smtClean="0">
                <a:latin typeface="Comic Sans MS" panose="030F0702030302020204" pitchFamily="66" charset="0"/>
              </a:rPr>
              <a:t>Children in EYFS are not held back if they are high attaining readers</a:t>
            </a:r>
          </a:p>
          <a:p>
            <a:pPr marL="285750" indent="-285750">
              <a:buFont typeface="Arial" panose="020B0604020202020204" pitchFamily="34" charset="0"/>
              <a:buChar char="•"/>
            </a:pPr>
            <a:r>
              <a:rPr lang="en-GB" sz="2200" dirty="0" smtClean="0">
                <a:latin typeface="Comic Sans MS" panose="030F0702030302020204" pitchFamily="66" charset="0"/>
              </a:rPr>
              <a:t>Key Stage Two phonic interventions in place to re-visit and re-enforce skills and knowledge not yet learnt</a:t>
            </a:r>
          </a:p>
          <a:p>
            <a:pPr marL="285750" indent="-285750">
              <a:buFont typeface="Arial" panose="020B0604020202020204" pitchFamily="34" charset="0"/>
              <a:buChar char="•"/>
            </a:pPr>
            <a:r>
              <a:rPr lang="en-GB" sz="2200" dirty="0" smtClean="0">
                <a:latin typeface="Comic Sans MS" panose="030F0702030302020204" pitchFamily="66" charset="0"/>
              </a:rPr>
              <a:t>Parents informed of how phonics is taught in school</a:t>
            </a:r>
          </a:p>
        </p:txBody>
      </p:sp>
      <p:pic>
        <p:nvPicPr>
          <p:cNvPr id="6" name="Picture 5"/>
          <p:cNvPicPr>
            <a:picLocks noChangeAspect="1"/>
          </p:cNvPicPr>
          <p:nvPr/>
        </p:nvPicPr>
        <p:blipFill>
          <a:blip r:embed="rId2"/>
          <a:stretch>
            <a:fillRect/>
          </a:stretch>
        </p:blipFill>
        <p:spPr>
          <a:xfrm>
            <a:off x="7164288" y="974335"/>
            <a:ext cx="1368152" cy="1234422"/>
          </a:xfrm>
          <a:prstGeom prst="rect">
            <a:avLst/>
          </a:prstGeom>
        </p:spPr>
      </p:pic>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backgroundRemoval t="9841" b="100000" l="2840" r="99957"/>
                    </a14:imgEffect>
                  </a14:imgLayer>
                </a14:imgProps>
              </a:ext>
            </a:extLst>
          </a:blip>
          <a:stretch>
            <a:fillRect/>
          </a:stretch>
        </p:blipFill>
        <p:spPr>
          <a:xfrm>
            <a:off x="503462" y="5712849"/>
            <a:ext cx="2160240" cy="935112"/>
          </a:xfrm>
          <a:prstGeom prst="rect">
            <a:avLst/>
          </a:prstGeom>
        </p:spPr>
      </p:pic>
      <p:pic>
        <p:nvPicPr>
          <p:cNvPr id="7" name="Picture 6"/>
          <p:cNvPicPr>
            <a:picLocks noChangeAspect="1"/>
          </p:cNvPicPr>
          <p:nvPr/>
        </p:nvPicPr>
        <p:blipFill>
          <a:blip r:embed="rId5"/>
          <a:stretch>
            <a:fillRect/>
          </a:stretch>
        </p:blipFill>
        <p:spPr>
          <a:xfrm>
            <a:off x="7056103" y="5969033"/>
            <a:ext cx="1702648" cy="773931"/>
          </a:xfrm>
          <a:prstGeom prst="rect">
            <a:avLst/>
          </a:prstGeom>
          <a:ln>
            <a:noFill/>
          </a:ln>
          <a:effectLst>
            <a:softEdge rad="112500"/>
          </a:effectLst>
        </p:spPr>
      </p:pic>
    </p:spTree>
    <p:extLst>
      <p:ext uri="{BB962C8B-B14F-4D97-AF65-F5344CB8AC3E}">
        <p14:creationId xmlns:p14="http://schemas.microsoft.com/office/powerpoint/2010/main" val="39408501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1540" y="260648"/>
            <a:ext cx="8388932" cy="1107996"/>
          </a:xfrm>
          <a:prstGeom prst="rect">
            <a:avLst/>
          </a:prstGeom>
          <a:solidFill>
            <a:srgbClr val="CC99FF"/>
          </a:solidFill>
        </p:spPr>
        <p:txBody>
          <a:bodyPr wrap="square" rtlCol="0">
            <a:spAutoFit/>
          </a:bodyPr>
          <a:lstStyle/>
          <a:p>
            <a:r>
              <a:rPr lang="en-GB" sz="6600" dirty="0">
                <a:latin typeface="Berlin Sans FB" panose="020E0602020502020306" pitchFamily="34" charset="0"/>
              </a:rPr>
              <a:t>4</a:t>
            </a:r>
            <a:r>
              <a:rPr lang="en-GB" sz="6600" dirty="0" smtClean="0">
                <a:latin typeface="Berlin Sans FB" panose="020E0602020502020306" pitchFamily="34" charset="0"/>
              </a:rPr>
              <a:t>. Books Match Sounds</a:t>
            </a:r>
            <a:endParaRPr lang="en-GB" sz="6600" dirty="0">
              <a:latin typeface="Berlin Sans FB" panose="020E0602020502020306" pitchFamily="34" charset="0"/>
            </a:endParaRPr>
          </a:p>
        </p:txBody>
      </p:sp>
      <p:sp>
        <p:nvSpPr>
          <p:cNvPr id="6" name="Rectangle 5"/>
          <p:cNvSpPr/>
          <p:nvPr/>
        </p:nvSpPr>
        <p:spPr>
          <a:xfrm>
            <a:off x="438693" y="1772816"/>
            <a:ext cx="8352928" cy="3539430"/>
          </a:xfrm>
          <a:prstGeom prst="rect">
            <a:avLst/>
          </a:prstGeom>
          <a:solidFill>
            <a:schemeClr val="accent4">
              <a:lumMod val="40000"/>
              <a:lumOff val="60000"/>
            </a:schemeClr>
          </a:solidFill>
          <a:ln w="38100">
            <a:solidFill>
              <a:srgbClr val="002060"/>
            </a:solidFill>
          </a:ln>
        </p:spPr>
        <p:txBody>
          <a:bodyPr wrap="square">
            <a:spAutoFit/>
          </a:bodyPr>
          <a:lstStyle/>
          <a:p>
            <a:pPr algn="ctr"/>
            <a:endParaRPr lang="en-GB" sz="2800" dirty="0" smtClean="0"/>
          </a:p>
          <a:p>
            <a:pPr algn="ctr"/>
            <a:r>
              <a:rPr lang="en-GB" sz="2800" b="1" dirty="0" smtClean="0"/>
              <a:t>The </a:t>
            </a:r>
            <a:r>
              <a:rPr lang="en-GB" sz="2800" b="1" dirty="0"/>
              <a:t>sequence of reading books shows a cumulative progression in phonics knowledge that is matched closely to the school’s phonic programme. Teachers give pupils sufficient practice in reading and rereading books that match the grapheme-phoneme correspondences they know, both at school and at home.</a:t>
            </a:r>
          </a:p>
        </p:txBody>
      </p:sp>
    </p:spTree>
    <p:extLst>
      <p:ext uri="{BB962C8B-B14F-4D97-AF65-F5344CB8AC3E}">
        <p14:creationId xmlns:p14="http://schemas.microsoft.com/office/powerpoint/2010/main" val="19947348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1540" y="97320"/>
            <a:ext cx="8388932" cy="1107996"/>
          </a:xfrm>
          <a:prstGeom prst="rect">
            <a:avLst/>
          </a:prstGeom>
          <a:solidFill>
            <a:srgbClr val="CC99FF"/>
          </a:solidFill>
        </p:spPr>
        <p:txBody>
          <a:bodyPr wrap="square" rtlCol="0">
            <a:spAutoFit/>
          </a:bodyPr>
          <a:lstStyle/>
          <a:p>
            <a:r>
              <a:rPr lang="en-GB" sz="6600" dirty="0">
                <a:latin typeface="Berlin Sans FB" panose="020E0602020502020306" pitchFamily="34" charset="0"/>
              </a:rPr>
              <a:t>4</a:t>
            </a:r>
            <a:r>
              <a:rPr lang="en-GB" sz="6600" dirty="0" smtClean="0">
                <a:latin typeface="Berlin Sans FB" panose="020E0602020502020306" pitchFamily="34" charset="0"/>
              </a:rPr>
              <a:t>. Books Match Sounds</a:t>
            </a:r>
            <a:endParaRPr lang="en-GB" sz="6600" dirty="0">
              <a:latin typeface="Berlin Sans FB" panose="020E0602020502020306" pitchFamily="34" charset="0"/>
            </a:endParaRPr>
          </a:p>
        </p:txBody>
      </p:sp>
      <p:sp>
        <p:nvSpPr>
          <p:cNvPr id="5" name="TextBox 4"/>
          <p:cNvSpPr txBox="1"/>
          <p:nvPr/>
        </p:nvSpPr>
        <p:spPr>
          <a:xfrm>
            <a:off x="431540" y="1359973"/>
            <a:ext cx="8280920" cy="3816429"/>
          </a:xfrm>
          <a:prstGeom prst="rect">
            <a:avLst/>
          </a:prstGeom>
          <a:solidFill>
            <a:schemeClr val="accent4">
              <a:lumMod val="40000"/>
              <a:lumOff val="60000"/>
            </a:schemeClr>
          </a:solidFill>
        </p:spPr>
        <p:txBody>
          <a:bodyPr wrap="square" rtlCol="0">
            <a:spAutoFit/>
          </a:bodyPr>
          <a:lstStyle/>
          <a:p>
            <a:pPr marL="285750" indent="-285750">
              <a:buFont typeface="Arial" panose="020B0604020202020204" pitchFamily="34" charset="0"/>
              <a:buChar char="•"/>
            </a:pPr>
            <a:r>
              <a:rPr lang="en-GB" sz="2200" dirty="0" smtClean="0">
                <a:latin typeface="Comic Sans MS" panose="030F0702030302020204" pitchFamily="66" charset="0"/>
              </a:rPr>
              <a:t>In EYFS and Key Stage One books are banded and linked to the Jolly phonics </a:t>
            </a:r>
            <a:r>
              <a:rPr lang="en-GB" sz="2200" dirty="0" smtClean="0">
                <a:latin typeface="Comic Sans MS" panose="030F0702030302020204" pitchFamily="66" charset="0"/>
              </a:rPr>
              <a:t>content progression document</a:t>
            </a:r>
            <a:endParaRPr lang="en-GB" sz="2200" dirty="0" smtClean="0">
              <a:latin typeface="Comic Sans MS" panose="030F0702030302020204" pitchFamily="66" charset="0"/>
            </a:endParaRPr>
          </a:p>
          <a:p>
            <a:pPr marL="285750" indent="-285750">
              <a:buFont typeface="Arial" panose="020B0604020202020204" pitchFamily="34" charset="0"/>
              <a:buChar char="•"/>
            </a:pPr>
            <a:r>
              <a:rPr lang="en-GB" sz="2200" dirty="0" smtClean="0">
                <a:latin typeface="Comic Sans MS" panose="030F0702030302020204" pitchFamily="66" charset="0"/>
              </a:rPr>
              <a:t>Children are sent home with phonic reading books and these are shared again in school with practitioners</a:t>
            </a:r>
          </a:p>
          <a:p>
            <a:pPr marL="285750" indent="-285750">
              <a:buFont typeface="Arial" panose="020B0604020202020204" pitchFamily="34" charset="0"/>
              <a:buChar char="•"/>
            </a:pPr>
            <a:r>
              <a:rPr lang="en-GB" sz="2200" dirty="0" smtClean="0">
                <a:latin typeface="Comic Sans MS" panose="030F0702030302020204" pitchFamily="66" charset="0"/>
              </a:rPr>
              <a:t>Children have access to a selection of phonic based books to practice their skills independently</a:t>
            </a:r>
          </a:p>
          <a:p>
            <a:pPr marL="285750" indent="-285750">
              <a:buFont typeface="Arial" panose="020B0604020202020204" pitchFamily="34" charset="0"/>
              <a:buChar char="•"/>
            </a:pPr>
            <a:r>
              <a:rPr lang="en-GB" sz="2200" dirty="0" smtClean="0">
                <a:latin typeface="Comic Sans MS" panose="030F0702030302020204" pitchFamily="66" charset="0"/>
              </a:rPr>
              <a:t>Parents are informed as to how we teach </a:t>
            </a:r>
            <a:r>
              <a:rPr lang="en-GB" sz="2200" dirty="0">
                <a:latin typeface="Comic Sans MS" panose="030F0702030302020204" pitchFamily="66" charset="0"/>
              </a:rPr>
              <a:t>P</a:t>
            </a:r>
            <a:r>
              <a:rPr lang="en-GB" sz="2200" dirty="0" smtClean="0">
                <a:latin typeface="Comic Sans MS" panose="030F0702030302020204" pitchFamily="66" charset="0"/>
              </a:rPr>
              <a:t>honics and how best they can support children at home</a:t>
            </a:r>
          </a:p>
          <a:p>
            <a:pPr marL="285750" indent="-285750">
              <a:buFont typeface="Arial" panose="020B0604020202020204" pitchFamily="34" charset="0"/>
              <a:buChar char="•"/>
            </a:pPr>
            <a:r>
              <a:rPr lang="en-GB" sz="2200" dirty="0" smtClean="0">
                <a:latin typeface="Comic Sans MS" panose="030F0702030302020204" pitchFamily="66" charset="0"/>
              </a:rPr>
              <a:t>Whole class teaching of reading incorporates the children’s developing phonic knowledge alongside a love of books and vocabulary development</a:t>
            </a:r>
          </a:p>
        </p:txBody>
      </p:sp>
      <p:pic>
        <p:nvPicPr>
          <p:cNvPr id="4" name="Picture 3"/>
          <p:cNvPicPr>
            <a:picLocks noChangeAspect="1"/>
          </p:cNvPicPr>
          <p:nvPr/>
        </p:nvPicPr>
        <p:blipFill>
          <a:blip r:embed="rId2"/>
          <a:stretch>
            <a:fillRect/>
          </a:stretch>
        </p:blipFill>
        <p:spPr>
          <a:xfrm>
            <a:off x="7031432" y="5233760"/>
            <a:ext cx="1800200" cy="1624240"/>
          </a:xfrm>
          <a:prstGeom prst="rect">
            <a:avLst/>
          </a:prstGeom>
        </p:spPr>
      </p:pic>
      <p:pic>
        <p:nvPicPr>
          <p:cNvPr id="2" name="Picture 1"/>
          <p:cNvPicPr>
            <a:picLocks noChangeAspect="1"/>
          </p:cNvPicPr>
          <p:nvPr/>
        </p:nvPicPr>
        <p:blipFill>
          <a:blip r:embed="rId3"/>
          <a:stretch>
            <a:fillRect/>
          </a:stretch>
        </p:blipFill>
        <p:spPr>
          <a:xfrm>
            <a:off x="179512" y="5301208"/>
            <a:ext cx="2680353" cy="1407185"/>
          </a:xfrm>
          <a:prstGeom prst="rect">
            <a:avLst/>
          </a:prstGeom>
        </p:spPr>
      </p:pic>
      <p:pic>
        <p:nvPicPr>
          <p:cNvPr id="6" name="Picture 5"/>
          <p:cNvPicPr>
            <a:picLocks noChangeAspect="1"/>
          </p:cNvPicPr>
          <p:nvPr/>
        </p:nvPicPr>
        <p:blipFill>
          <a:blip r:embed="rId4"/>
          <a:stretch>
            <a:fillRect/>
          </a:stretch>
        </p:blipFill>
        <p:spPr>
          <a:xfrm rot="21196859">
            <a:off x="3108090" y="5152843"/>
            <a:ext cx="1376848" cy="1569058"/>
          </a:xfrm>
          <a:prstGeom prst="rect">
            <a:avLst/>
          </a:prstGeom>
        </p:spPr>
      </p:pic>
      <p:pic>
        <p:nvPicPr>
          <p:cNvPr id="7" name="Picture 6"/>
          <p:cNvPicPr>
            <a:picLocks noChangeAspect="1"/>
          </p:cNvPicPr>
          <p:nvPr/>
        </p:nvPicPr>
        <p:blipFill>
          <a:blip r:embed="rId5"/>
          <a:stretch>
            <a:fillRect/>
          </a:stretch>
        </p:blipFill>
        <p:spPr>
          <a:xfrm rot="393936">
            <a:off x="4768461" y="5052368"/>
            <a:ext cx="1989190" cy="1465999"/>
          </a:xfrm>
          <a:prstGeom prst="rect">
            <a:avLst/>
          </a:prstGeom>
        </p:spPr>
      </p:pic>
    </p:spTree>
    <p:extLst>
      <p:ext uri="{BB962C8B-B14F-4D97-AF65-F5344CB8AC3E}">
        <p14:creationId xmlns:p14="http://schemas.microsoft.com/office/powerpoint/2010/main" val="24783156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1540" y="260648"/>
            <a:ext cx="8388932" cy="1569660"/>
          </a:xfrm>
          <a:prstGeom prst="rect">
            <a:avLst/>
          </a:prstGeom>
          <a:solidFill>
            <a:srgbClr val="6699FF"/>
          </a:solidFill>
        </p:spPr>
        <p:txBody>
          <a:bodyPr wrap="square" rtlCol="0">
            <a:spAutoFit/>
          </a:bodyPr>
          <a:lstStyle/>
          <a:p>
            <a:pPr algn="ctr"/>
            <a:r>
              <a:rPr lang="en-GB" sz="4800" dirty="0" smtClean="0">
                <a:latin typeface="Berlin Sans FB" panose="020E0602020502020306" pitchFamily="34" charset="0"/>
              </a:rPr>
              <a:t>5. Children are taught Phonics from the Start Of Reception</a:t>
            </a:r>
            <a:endParaRPr lang="en-GB" sz="4800" dirty="0">
              <a:latin typeface="Berlin Sans FB" panose="020E0602020502020306" pitchFamily="34" charset="0"/>
            </a:endParaRPr>
          </a:p>
        </p:txBody>
      </p:sp>
      <p:sp>
        <p:nvSpPr>
          <p:cNvPr id="6" name="Rectangle 5"/>
          <p:cNvSpPr/>
          <p:nvPr/>
        </p:nvSpPr>
        <p:spPr>
          <a:xfrm>
            <a:off x="323528" y="2708920"/>
            <a:ext cx="8352928" cy="1815882"/>
          </a:xfrm>
          <a:prstGeom prst="rect">
            <a:avLst/>
          </a:prstGeom>
          <a:solidFill>
            <a:schemeClr val="accent2">
              <a:lumMod val="60000"/>
              <a:lumOff val="40000"/>
            </a:schemeClr>
          </a:solidFill>
          <a:ln w="38100">
            <a:solidFill>
              <a:srgbClr val="002060"/>
            </a:solidFill>
          </a:ln>
        </p:spPr>
        <p:txBody>
          <a:bodyPr wrap="square">
            <a:spAutoFit/>
          </a:bodyPr>
          <a:lstStyle/>
          <a:p>
            <a:pPr algn="ctr"/>
            <a:endParaRPr lang="en-GB" sz="2800" dirty="0" smtClean="0"/>
          </a:p>
          <a:p>
            <a:pPr algn="ctr"/>
            <a:r>
              <a:rPr lang="en-GB" sz="2800" b="1" dirty="0" smtClean="0"/>
              <a:t> </a:t>
            </a:r>
            <a:r>
              <a:rPr lang="en-GB" sz="2800" b="1" dirty="0"/>
              <a:t>Reading, including the teaching of systematic, synthetic phonics, is taught from the beginning of Reception.</a:t>
            </a:r>
          </a:p>
        </p:txBody>
      </p:sp>
    </p:spTree>
    <p:extLst>
      <p:ext uri="{BB962C8B-B14F-4D97-AF65-F5344CB8AC3E}">
        <p14:creationId xmlns:p14="http://schemas.microsoft.com/office/powerpoint/2010/main" val="40367473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1540" y="116632"/>
            <a:ext cx="8388932" cy="1323439"/>
          </a:xfrm>
          <a:prstGeom prst="rect">
            <a:avLst/>
          </a:prstGeom>
          <a:solidFill>
            <a:srgbClr val="6699FF"/>
          </a:solidFill>
        </p:spPr>
        <p:txBody>
          <a:bodyPr wrap="square" rtlCol="0">
            <a:spAutoFit/>
          </a:bodyPr>
          <a:lstStyle/>
          <a:p>
            <a:pPr algn="ctr"/>
            <a:r>
              <a:rPr lang="en-GB" sz="4000" dirty="0" smtClean="0">
                <a:latin typeface="Berlin Sans FB" panose="020E0602020502020306" pitchFamily="34" charset="0"/>
              </a:rPr>
              <a:t>5. Children are taught Phonics from the Start Of Reception</a:t>
            </a:r>
            <a:endParaRPr lang="en-GB" sz="4000" dirty="0">
              <a:latin typeface="Berlin Sans FB" panose="020E0602020502020306" pitchFamily="34" charset="0"/>
            </a:endParaRPr>
          </a:p>
        </p:txBody>
      </p:sp>
      <p:sp>
        <p:nvSpPr>
          <p:cNvPr id="5" name="TextBox 4"/>
          <p:cNvSpPr txBox="1"/>
          <p:nvPr/>
        </p:nvSpPr>
        <p:spPr>
          <a:xfrm>
            <a:off x="415527" y="1616784"/>
            <a:ext cx="8280920" cy="4478149"/>
          </a:xfrm>
          <a:prstGeom prst="rect">
            <a:avLst/>
          </a:prstGeom>
          <a:solidFill>
            <a:schemeClr val="accent2">
              <a:lumMod val="60000"/>
              <a:lumOff val="40000"/>
            </a:schemeClr>
          </a:solidFill>
        </p:spPr>
        <p:txBody>
          <a:bodyPr wrap="square" rtlCol="0">
            <a:spAutoFit/>
          </a:bodyPr>
          <a:lstStyle/>
          <a:p>
            <a:pPr marL="285750" indent="-285750">
              <a:buFont typeface="Arial" panose="020B0604020202020204" pitchFamily="34" charset="0"/>
              <a:buChar char="•"/>
            </a:pPr>
            <a:r>
              <a:rPr lang="en-GB" sz="1900" dirty="0" smtClean="0">
                <a:latin typeface="Comic Sans MS" panose="030F0702030302020204" pitchFamily="66" charset="0"/>
              </a:rPr>
              <a:t>Our EYFS Lead works with our Pre-School to ensure that early phonics is taught before the Reception school year. This includes the </a:t>
            </a:r>
            <a:r>
              <a:rPr lang="en-GB" sz="1900" dirty="0">
                <a:latin typeface="Comic Sans MS" panose="030F0702030302020204" pitchFamily="66" charset="0"/>
              </a:rPr>
              <a:t>children </a:t>
            </a:r>
            <a:r>
              <a:rPr lang="en-GB" sz="1900" dirty="0" smtClean="0">
                <a:latin typeface="Comic Sans MS" panose="030F0702030302020204" pitchFamily="66" charset="0"/>
              </a:rPr>
              <a:t> experiencing  </a:t>
            </a:r>
            <a:r>
              <a:rPr lang="en-GB" sz="1900" dirty="0">
                <a:latin typeface="Comic Sans MS" panose="030F0702030302020204" pitchFamily="66" charset="0"/>
              </a:rPr>
              <a:t>a wealth of listening activities including songs, stories and rhymes. They will learn how to distinguish between speech and sounds and will begin to blend and segment words orally. They will begin to recognise spoken words that rhyme and explore rhyming </a:t>
            </a:r>
            <a:r>
              <a:rPr lang="en-GB" sz="1900" dirty="0" smtClean="0">
                <a:latin typeface="Comic Sans MS" panose="030F0702030302020204" pitchFamily="66" charset="0"/>
              </a:rPr>
              <a:t>words</a:t>
            </a:r>
            <a:r>
              <a:rPr lang="en-GB" sz="1900" dirty="0">
                <a:latin typeface="Comic Sans MS" panose="030F0702030302020204" pitchFamily="66" charset="0"/>
              </a:rPr>
              <a:t>.</a:t>
            </a:r>
            <a:endParaRPr lang="en-GB" sz="1900" dirty="0" smtClean="0">
              <a:latin typeface="Comic Sans MS" panose="030F0702030302020204" pitchFamily="66" charset="0"/>
            </a:endParaRPr>
          </a:p>
          <a:p>
            <a:pPr marL="285750" indent="-285750">
              <a:buFont typeface="Arial" panose="020B0604020202020204" pitchFamily="34" charset="0"/>
              <a:buChar char="•"/>
            </a:pPr>
            <a:r>
              <a:rPr lang="en-GB" sz="1900" dirty="0" smtClean="0">
                <a:latin typeface="Comic Sans MS" panose="030F0702030302020204" pitchFamily="66" charset="0"/>
              </a:rPr>
              <a:t>Very early phonics skills are repeated in Acorns  for children needing more re-enforcement. </a:t>
            </a:r>
          </a:p>
          <a:p>
            <a:pPr marL="285750" indent="-285750">
              <a:buFont typeface="Arial" panose="020B0604020202020204" pitchFamily="34" charset="0"/>
              <a:buChar char="•"/>
            </a:pPr>
            <a:r>
              <a:rPr lang="en-GB" sz="1900" dirty="0" smtClean="0">
                <a:latin typeface="Comic Sans MS" panose="030F0702030302020204" pitchFamily="66" charset="0"/>
              </a:rPr>
              <a:t>Recognition of graphemes, along with phonic knowledge starts in reception and carries on until all phonic content is covered through year one. </a:t>
            </a:r>
          </a:p>
          <a:p>
            <a:pPr marL="285750" indent="-285750">
              <a:buFont typeface="Arial" panose="020B0604020202020204" pitchFamily="34" charset="0"/>
              <a:buChar char="•"/>
            </a:pPr>
            <a:r>
              <a:rPr lang="en-GB" sz="1900" dirty="0" smtClean="0">
                <a:latin typeface="Comic Sans MS" panose="030F0702030302020204" pitchFamily="66" charset="0"/>
              </a:rPr>
              <a:t>Interactive Phonic programs are use and ICT is incorporated</a:t>
            </a:r>
          </a:p>
          <a:p>
            <a:pPr marL="285750" indent="-285750">
              <a:buFont typeface="Arial" panose="020B0604020202020204" pitchFamily="34" charset="0"/>
              <a:buChar char="•"/>
            </a:pPr>
            <a:r>
              <a:rPr lang="en-GB" sz="1900" dirty="0" smtClean="0">
                <a:latin typeface="Comic Sans MS" panose="030F0702030302020204" pitchFamily="66" charset="0"/>
              </a:rPr>
              <a:t>In continuous provision, both inside and out there is access to phonic stimulus and activity</a:t>
            </a:r>
          </a:p>
        </p:txBody>
      </p:sp>
      <p:pic>
        <p:nvPicPr>
          <p:cNvPr id="7" name="Picture 6"/>
          <p:cNvPicPr>
            <a:picLocks noChangeAspect="1"/>
          </p:cNvPicPr>
          <p:nvPr/>
        </p:nvPicPr>
        <p:blipFill>
          <a:blip r:embed="rId2"/>
          <a:stretch>
            <a:fillRect/>
          </a:stretch>
        </p:blipFill>
        <p:spPr>
          <a:xfrm>
            <a:off x="7665815" y="766852"/>
            <a:ext cx="1185380" cy="1069516"/>
          </a:xfrm>
          <a:prstGeom prst="rect">
            <a:avLst/>
          </a:prstGeom>
        </p:spPr>
      </p:pic>
      <p:pic>
        <p:nvPicPr>
          <p:cNvPr id="2" name="Picture 1"/>
          <p:cNvPicPr>
            <a:picLocks noChangeAspect="1"/>
          </p:cNvPicPr>
          <p:nvPr/>
        </p:nvPicPr>
        <p:blipFill>
          <a:blip r:embed="rId3"/>
          <a:stretch>
            <a:fillRect/>
          </a:stretch>
        </p:blipFill>
        <p:spPr>
          <a:xfrm>
            <a:off x="1331640" y="5975254"/>
            <a:ext cx="1082856" cy="721622"/>
          </a:xfrm>
          <a:prstGeom prst="rect">
            <a:avLst/>
          </a:prstGeom>
        </p:spPr>
      </p:pic>
      <p:pic>
        <p:nvPicPr>
          <p:cNvPr id="4" name="Picture 3"/>
          <p:cNvPicPr>
            <a:picLocks noChangeAspect="1"/>
          </p:cNvPicPr>
          <p:nvPr/>
        </p:nvPicPr>
        <p:blipFill>
          <a:blip r:embed="rId4"/>
          <a:stretch>
            <a:fillRect/>
          </a:stretch>
        </p:blipFill>
        <p:spPr>
          <a:xfrm>
            <a:off x="3851920" y="5896387"/>
            <a:ext cx="1125777" cy="7505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6" name="Picture 2" descr="What is Phase 2 Phonics? - Answered - Twinkl teaching Wik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33032" y="5755061"/>
            <a:ext cx="1883630" cy="941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8686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1540" y="260648"/>
            <a:ext cx="8388932" cy="830997"/>
          </a:xfrm>
          <a:prstGeom prst="rect">
            <a:avLst/>
          </a:prstGeom>
          <a:solidFill>
            <a:schemeClr val="accent6">
              <a:lumMod val="60000"/>
              <a:lumOff val="40000"/>
            </a:schemeClr>
          </a:solidFill>
        </p:spPr>
        <p:txBody>
          <a:bodyPr wrap="square" rtlCol="0">
            <a:spAutoFit/>
          </a:bodyPr>
          <a:lstStyle/>
          <a:p>
            <a:pPr algn="ctr"/>
            <a:r>
              <a:rPr lang="en-GB" sz="4800" dirty="0">
                <a:latin typeface="Berlin Sans FB" panose="020E0602020502020306" pitchFamily="34" charset="0"/>
              </a:rPr>
              <a:t>6</a:t>
            </a:r>
            <a:r>
              <a:rPr lang="en-GB" sz="4800" dirty="0" smtClean="0">
                <a:latin typeface="Berlin Sans FB" panose="020E0602020502020306" pitchFamily="34" charset="0"/>
              </a:rPr>
              <a:t>. Catch Up Quickly</a:t>
            </a:r>
            <a:endParaRPr lang="en-GB" sz="4800" dirty="0">
              <a:latin typeface="Berlin Sans FB" panose="020E0602020502020306" pitchFamily="34" charset="0"/>
            </a:endParaRPr>
          </a:p>
        </p:txBody>
      </p:sp>
      <p:sp>
        <p:nvSpPr>
          <p:cNvPr id="6" name="Rectangle 5"/>
          <p:cNvSpPr/>
          <p:nvPr/>
        </p:nvSpPr>
        <p:spPr>
          <a:xfrm>
            <a:off x="431540" y="1412776"/>
            <a:ext cx="8352928" cy="2677656"/>
          </a:xfrm>
          <a:prstGeom prst="rect">
            <a:avLst/>
          </a:prstGeom>
          <a:solidFill>
            <a:schemeClr val="accent5">
              <a:lumMod val="20000"/>
              <a:lumOff val="80000"/>
            </a:schemeClr>
          </a:solidFill>
          <a:ln w="38100">
            <a:solidFill>
              <a:srgbClr val="002060"/>
            </a:solidFill>
          </a:ln>
        </p:spPr>
        <p:txBody>
          <a:bodyPr wrap="square">
            <a:spAutoFit/>
          </a:bodyPr>
          <a:lstStyle/>
          <a:p>
            <a:pPr algn="ctr"/>
            <a:endParaRPr lang="en-GB" sz="2800" dirty="0" smtClean="0"/>
          </a:p>
          <a:p>
            <a:pPr algn="ctr"/>
            <a:r>
              <a:rPr lang="en-GB" sz="2800" b="1" dirty="0" smtClean="0"/>
              <a:t>The </a:t>
            </a:r>
            <a:r>
              <a:rPr lang="en-GB" sz="2800" b="1" dirty="0"/>
              <a:t>ongoing assessment of pupils’ phonics progress is sufficiently frequent and detailed to identify any pupil who is falling behind the programme’s pace, and targeted support is given immediately</a:t>
            </a:r>
            <a:r>
              <a:rPr lang="en-GB" sz="2800" b="1" dirty="0" smtClean="0"/>
              <a:t>.</a:t>
            </a:r>
          </a:p>
          <a:p>
            <a:pPr algn="ctr"/>
            <a:endParaRPr lang="en-GB" sz="2800" b="1" dirty="0"/>
          </a:p>
        </p:txBody>
      </p:sp>
    </p:spTree>
    <p:extLst>
      <p:ext uri="{BB962C8B-B14F-4D97-AF65-F5344CB8AC3E}">
        <p14:creationId xmlns:p14="http://schemas.microsoft.com/office/powerpoint/2010/main" val="14624485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1540" y="260648"/>
            <a:ext cx="8388932" cy="830997"/>
          </a:xfrm>
          <a:prstGeom prst="rect">
            <a:avLst/>
          </a:prstGeom>
          <a:solidFill>
            <a:schemeClr val="accent6">
              <a:lumMod val="60000"/>
              <a:lumOff val="40000"/>
            </a:schemeClr>
          </a:solidFill>
        </p:spPr>
        <p:txBody>
          <a:bodyPr wrap="square" rtlCol="0">
            <a:spAutoFit/>
          </a:bodyPr>
          <a:lstStyle/>
          <a:p>
            <a:pPr algn="ctr"/>
            <a:r>
              <a:rPr lang="en-GB" sz="4800" dirty="0">
                <a:latin typeface="Berlin Sans FB" panose="020E0602020502020306" pitchFamily="34" charset="0"/>
              </a:rPr>
              <a:t>6</a:t>
            </a:r>
            <a:r>
              <a:rPr lang="en-GB" sz="4800" dirty="0" smtClean="0">
                <a:latin typeface="Berlin Sans FB" panose="020E0602020502020306" pitchFamily="34" charset="0"/>
              </a:rPr>
              <a:t>. Catch Up Quickly</a:t>
            </a:r>
            <a:endParaRPr lang="en-GB" sz="4800" dirty="0">
              <a:latin typeface="Berlin Sans FB" panose="020E0602020502020306" pitchFamily="34" charset="0"/>
            </a:endParaRPr>
          </a:p>
        </p:txBody>
      </p:sp>
      <p:sp>
        <p:nvSpPr>
          <p:cNvPr id="4" name="TextBox 3"/>
          <p:cNvSpPr txBox="1"/>
          <p:nvPr/>
        </p:nvSpPr>
        <p:spPr>
          <a:xfrm>
            <a:off x="431540" y="1210456"/>
            <a:ext cx="8280920" cy="5601533"/>
          </a:xfrm>
          <a:prstGeom prst="rect">
            <a:avLst/>
          </a:prstGeom>
          <a:solidFill>
            <a:schemeClr val="accent5">
              <a:lumMod val="20000"/>
              <a:lumOff val="80000"/>
            </a:schemeClr>
          </a:solidFill>
        </p:spPr>
        <p:txBody>
          <a:bodyPr wrap="square" rtlCol="0">
            <a:spAutoFit/>
          </a:bodyPr>
          <a:lstStyle/>
          <a:p>
            <a:pPr marL="285750" indent="-285750">
              <a:buFont typeface="Arial" panose="020B0604020202020204" pitchFamily="34" charset="0"/>
              <a:buChar char="•"/>
            </a:pPr>
            <a:r>
              <a:rPr lang="en-GB" sz="2200" dirty="0" smtClean="0">
                <a:latin typeface="Comic Sans MS" panose="030F0702030302020204" pitchFamily="66" charset="0"/>
              </a:rPr>
              <a:t>Ongoing assessment of phonics knowledge is in place in Key Stage One and Key Stage 2 where appropriate</a:t>
            </a:r>
          </a:p>
          <a:p>
            <a:pPr marL="285750" indent="-285750">
              <a:buFont typeface="Arial" panose="020B0604020202020204" pitchFamily="34" charset="0"/>
              <a:buChar char="•"/>
            </a:pPr>
            <a:r>
              <a:rPr lang="en-GB" sz="2200" dirty="0" smtClean="0">
                <a:latin typeface="Comic Sans MS" panose="030F0702030302020204" pitchFamily="66" charset="0"/>
              </a:rPr>
              <a:t>Reading stages are monitored carefully</a:t>
            </a:r>
            <a:r>
              <a:rPr lang="en-GB" sz="2200" dirty="0">
                <a:latin typeface="Comic Sans MS" panose="030F0702030302020204" pitchFamily="66" charset="0"/>
              </a:rPr>
              <a:t> </a:t>
            </a:r>
            <a:r>
              <a:rPr lang="en-GB" sz="2200" dirty="0" smtClean="0">
                <a:latin typeface="Comic Sans MS" panose="030F0702030302020204" pitchFamily="66" charset="0"/>
              </a:rPr>
              <a:t>and children are moved on at the appropriate time</a:t>
            </a:r>
          </a:p>
          <a:p>
            <a:pPr marL="285750" indent="-285750">
              <a:buFont typeface="Arial" panose="020B0604020202020204" pitchFamily="34" charset="0"/>
              <a:buChar char="•"/>
            </a:pPr>
            <a:r>
              <a:rPr lang="en-GB" sz="2200" dirty="0" smtClean="0">
                <a:latin typeface="Comic Sans MS" panose="030F0702030302020204" pitchFamily="66" charset="0"/>
              </a:rPr>
              <a:t>Gaps in knowledge are assessed and targeted intervention is put in place to support children</a:t>
            </a:r>
          </a:p>
          <a:p>
            <a:pPr marL="285750" indent="-285750">
              <a:buFont typeface="Arial" panose="020B0604020202020204" pitchFamily="34" charset="0"/>
              <a:buChar char="•"/>
            </a:pPr>
            <a:r>
              <a:rPr lang="en-GB" sz="2200" dirty="0" smtClean="0">
                <a:latin typeface="Comic Sans MS" panose="030F0702030302020204" pitchFamily="66" charset="0"/>
              </a:rPr>
              <a:t>Specialised Reading Teacher in school to work with targeted individuals and groups</a:t>
            </a:r>
          </a:p>
          <a:p>
            <a:pPr marL="285750" indent="-285750">
              <a:buFont typeface="Arial" panose="020B0604020202020204" pitchFamily="34" charset="0"/>
              <a:buChar char="•"/>
            </a:pPr>
            <a:r>
              <a:rPr lang="en-GB" sz="2200" dirty="0" smtClean="0">
                <a:latin typeface="Comic Sans MS" panose="030F0702030302020204" pitchFamily="66" charset="0"/>
              </a:rPr>
              <a:t>Children's writing is carefully assessed with a clear focus on the application of their phonic knowledge and understanding of digraphs, trigraphs and alternative ways of spelling the same sound</a:t>
            </a:r>
          </a:p>
          <a:p>
            <a:pPr marL="285750" indent="-285750">
              <a:buFont typeface="Arial" panose="020B0604020202020204" pitchFamily="34" charset="0"/>
              <a:buChar char="•"/>
            </a:pPr>
            <a:r>
              <a:rPr lang="en-GB" sz="2000" dirty="0">
                <a:latin typeface="Comic Sans MS" panose="030F0702030302020204" pitchFamily="66" charset="0"/>
              </a:rPr>
              <a:t>Accelerated Reader data analysed in detail and used as a tool to spot children  needing support</a:t>
            </a:r>
          </a:p>
          <a:p>
            <a:pPr marL="285750" indent="-285750">
              <a:buFont typeface="Arial" panose="020B0604020202020204" pitchFamily="34" charset="0"/>
              <a:buChar char="•"/>
            </a:pPr>
            <a:endParaRPr lang="en-GB" sz="2200" dirty="0" smtClean="0">
              <a:latin typeface="Twinkl" pitchFamily="2" charset="0"/>
            </a:endParaRPr>
          </a:p>
          <a:p>
            <a:pPr marL="285750" indent="-285750">
              <a:buFont typeface="Arial" panose="020B0604020202020204" pitchFamily="34" charset="0"/>
              <a:buChar char="•"/>
            </a:pPr>
            <a:endParaRPr lang="en-GB" sz="2400" dirty="0" smtClean="0">
              <a:latin typeface="Twinkl" pitchFamily="2" charset="0"/>
            </a:endParaRPr>
          </a:p>
        </p:txBody>
      </p:sp>
      <p:pic>
        <p:nvPicPr>
          <p:cNvPr id="2" name="Picture 1"/>
          <p:cNvPicPr>
            <a:picLocks noChangeAspect="1"/>
          </p:cNvPicPr>
          <p:nvPr/>
        </p:nvPicPr>
        <p:blipFill rotWithShape="1">
          <a:blip r:embed="rId2"/>
          <a:srcRect r="4867"/>
          <a:stretch/>
        </p:blipFill>
        <p:spPr>
          <a:xfrm>
            <a:off x="6948264" y="5794922"/>
            <a:ext cx="1440160" cy="908799"/>
          </a:xfrm>
          <a:prstGeom prst="rect">
            <a:avLst/>
          </a:prstGeom>
        </p:spPr>
      </p:pic>
      <p:pic>
        <p:nvPicPr>
          <p:cNvPr id="5" name="Picture 4"/>
          <p:cNvPicPr>
            <a:picLocks noChangeAspect="1"/>
          </p:cNvPicPr>
          <p:nvPr/>
        </p:nvPicPr>
        <p:blipFill rotWithShape="1">
          <a:blip r:embed="rId3"/>
          <a:srcRect l="12020" t="19836"/>
          <a:stretch/>
        </p:blipFill>
        <p:spPr>
          <a:xfrm>
            <a:off x="1331640" y="5929046"/>
            <a:ext cx="945479" cy="826447"/>
          </a:xfrm>
          <a:prstGeom prst="rect">
            <a:avLst/>
          </a:prstGeom>
        </p:spPr>
      </p:pic>
      <p:pic>
        <p:nvPicPr>
          <p:cNvPr id="7" name="Picture 6"/>
          <p:cNvPicPr>
            <a:picLocks noChangeAspect="1"/>
          </p:cNvPicPr>
          <p:nvPr/>
        </p:nvPicPr>
        <p:blipFill>
          <a:blip r:embed="rId4"/>
          <a:stretch>
            <a:fillRect/>
          </a:stretch>
        </p:blipFill>
        <p:spPr>
          <a:xfrm>
            <a:off x="3419872" y="6046296"/>
            <a:ext cx="2732534" cy="6876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5"/>
          <a:stretch>
            <a:fillRect/>
          </a:stretch>
        </p:blipFill>
        <p:spPr>
          <a:xfrm>
            <a:off x="7520273" y="288230"/>
            <a:ext cx="1160139" cy="1046742"/>
          </a:xfrm>
          <a:prstGeom prst="rect">
            <a:avLst/>
          </a:prstGeom>
        </p:spPr>
      </p:pic>
    </p:spTree>
    <p:extLst>
      <p:ext uri="{BB962C8B-B14F-4D97-AF65-F5344CB8AC3E}">
        <p14:creationId xmlns:p14="http://schemas.microsoft.com/office/powerpoint/2010/main" val="38622010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1540" y="260648"/>
            <a:ext cx="8388932" cy="1569660"/>
          </a:xfrm>
          <a:prstGeom prst="rect">
            <a:avLst/>
          </a:prstGeom>
          <a:solidFill>
            <a:schemeClr val="accent2">
              <a:lumMod val="60000"/>
              <a:lumOff val="40000"/>
            </a:schemeClr>
          </a:solidFill>
        </p:spPr>
        <p:txBody>
          <a:bodyPr wrap="square" rtlCol="0">
            <a:spAutoFit/>
          </a:bodyPr>
          <a:lstStyle/>
          <a:p>
            <a:pPr algn="ctr"/>
            <a:r>
              <a:rPr lang="en-GB" sz="4800" dirty="0" smtClean="0">
                <a:latin typeface="Berlin Sans FB" panose="020E0602020502020306" pitchFamily="34" charset="0"/>
              </a:rPr>
              <a:t>7. Staff </a:t>
            </a:r>
            <a:r>
              <a:rPr lang="en-GB" sz="4800" dirty="0">
                <a:latin typeface="Berlin Sans FB" panose="020E0602020502020306" pitchFamily="34" charset="0"/>
              </a:rPr>
              <a:t>are experts in early </a:t>
            </a:r>
            <a:r>
              <a:rPr lang="en-GB" sz="4800" dirty="0" smtClean="0">
                <a:latin typeface="Berlin Sans FB" panose="020E0602020502020306" pitchFamily="34" charset="0"/>
              </a:rPr>
              <a:t>reading</a:t>
            </a:r>
            <a:endParaRPr lang="en-GB" sz="4800" dirty="0">
              <a:latin typeface="Berlin Sans FB" panose="020E0602020502020306" pitchFamily="34" charset="0"/>
            </a:endParaRPr>
          </a:p>
        </p:txBody>
      </p:sp>
      <p:sp>
        <p:nvSpPr>
          <p:cNvPr id="6" name="Rectangle 5"/>
          <p:cNvSpPr/>
          <p:nvPr/>
        </p:nvSpPr>
        <p:spPr>
          <a:xfrm>
            <a:off x="410328" y="2636912"/>
            <a:ext cx="8352928" cy="1384995"/>
          </a:xfrm>
          <a:prstGeom prst="rect">
            <a:avLst/>
          </a:prstGeom>
          <a:solidFill>
            <a:srgbClr val="CC99FF"/>
          </a:solidFill>
          <a:ln w="38100">
            <a:solidFill>
              <a:srgbClr val="002060"/>
            </a:solidFill>
          </a:ln>
        </p:spPr>
        <p:txBody>
          <a:bodyPr wrap="square">
            <a:spAutoFit/>
          </a:bodyPr>
          <a:lstStyle/>
          <a:p>
            <a:pPr algn="ctr"/>
            <a:endParaRPr lang="en-GB" sz="2800" dirty="0"/>
          </a:p>
          <a:p>
            <a:pPr algn="ctr"/>
            <a:r>
              <a:rPr lang="en-GB" sz="2800" b="1" dirty="0" smtClean="0"/>
              <a:t> </a:t>
            </a:r>
            <a:r>
              <a:rPr lang="en-GB" sz="2800" b="1" dirty="0"/>
              <a:t>The school has developed sufficient expertise in the teaching of phonics and reading</a:t>
            </a:r>
          </a:p>
        </p:txBody>
      </p:sp>
    </p:spTree>
    <p:extLst>
      <p:ext uri="{BB962C8B-B14F-4D97-AF65-F5344CB8AC3E}">
        <p14:creationId xmlns:p14="http://schemas.microsoft.com/office/powerpoint/2010/main" val="16051246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1540" y="260648"/>
            <a:ext cx="8388932" cy="707886"/>
          </a:xfrm>
          <a:prstGeom prst="rect">
            <a:avLst/>
          </a:prstGeom>
          <a:solidFill>
            <a:schemeClr val="accent2">
              <a:lumMod val="60000"/>
              <a:lumOff val="40000"/>
            </a:schemeClr>
          </a:solidFill>
        </p:spPr>
        <p:txBody>
          <a:bodyPr wrap="square" rtlCol="0">
            <a:spAutoFit/>
          </a:bodyPr>
          <a:lstStyle/>
          <a:p>
            <a:pPr algn="ctr"/>
            <a:r>
              <a:rPr lang="en-GB" sz="4000" dirty="0" smtClean="0">
                <a:latin typeface="Berlin Sans FB" panose="020E0602020502020306" pitchFamily="34" charset="0"/>
              </a:rPr>
              <a:t>7. Staff </a:t>
            </a:r>
            <a:r>
              <a:rPr lang="en-GB" sz="4000" dirty="0">
                <a:latin typeface="Berlin Sans FB" panose="020E0602020502020306" pitchFamily="34" charset="0"/>
              </a:rPr>
              <a:t>are experts in early </a:t>
            </a:r>
            <a:r>
              <a:rPr lang="en-GB" sz="4000" dirty="0" smtClean="0">
                <a:latin typeface="Berlin Sans FB" panose="020E0602020502020306" pitchFamily="34" charset="0"/>
              </a:rPr>
              <a:t>reading</a:t>
            </a:r>
            <a:endParaRPr lang="en-GB" sz="4000" dirty="0">
              <a:latin typeface="Berlin Sans FB" panose="020E0602020502020306" pitchFamily="34" charset="0"/>
            </a:endParaRPr>
          </a:p>
        </p:txBody>
      </p:sp>
      <p:sp>
        <p:nvSpPr>
          <p:cNvPr id="5" name="TextBox 4"/>
          <p:cNvSpPr txBox="1"/>
          <p:nvPr/>
        </p:nvSpPr>
        <p:spPr>
          <a:xfrm>
            <a:off x="431540" y="1050848"/>
            <a:ext cx="8280920" cy="4524315"/>
          </a:xfrm>
          <a:prstGeom prst="rect">
            <a:avLst/>
          </a:prstGeom>
          <a:solidFill>
            <a:srgbClr val="CC99FF"/>
          </a:solidFill>
        </p:spPr>
        <p:txBody>
          <a:bodyPr wrap="square" rtlCol="0">
            <a:spAutoFit/>
          </a:bodyPr>
          <a:lstStyle/>
          <a:p>
            <a:pPr marL="285750" indent="-285750">
              <a:buFont typeface="Arial" panose="020B0604020202020204" pitchFamily="34" charset="0"/>
              <a:buChar char="•"/>
            </a:pPr>
            <a:r>
              <a:rPr lang="en-GB" sz="2200" dirty="0" smtClean="0">
                <a:latin typeface="Comic Sans MS" panose="030F0702030302020204" pitchFamily="66" charset="0"/>
              </a:rPr>
              <a:t>Specialised Reading Teacher in school to work with teachers and support staff to ensure knowledge of practitioners is secure</a:t>
            </a:r>
          </a:p>
          <a:p>
            <a:pPr marL="285750" indent="-285750">
              <a:buFont typeface="Arial" panose="020B0604020202020204" pitchFamily="34" charset="0"/>
              <a:buChar char="•"/>
            </a:pPr>
            <a:r>
              <a:rPr lang="en-GB" sz="2200" dirty="0" smtClean="0">
                <a:latin typeface="Comic Sans MS" panose="030F0702030302020204" pitchFamily="66" charset="0"/>
              </a:rPr>
              <a:t>Regular training in place</a:t>
            </a:r>
          </a:p>
          <a:p>
            <a:pPr marL="285750" indent="-285750">
              <a:buFont typeface="Arial" panose="020B0604020202020204" pitchFamily="34" charset="0"/>
              <a:buChar char="•"/>
            </a:pPr>
            <a:r>
              <a:rPr lang="en-GB" sz="2200" dirty="0" smtClean="0">
                <a:latin typeface="Comic Sans MS" panose="030F0702030302020204" pitchFamily="66" charset="0"/>
              </a:rPr>
              <a:t>The teaching of Reading is monitored through the year as part of the yearly monitoring cycle</a:t>
            </a:r>
          </a:p>
          <a:p>
            <a:pPr marL="285750" indent="-285750">
              <a:buFont typeface="Arial" panose="020B0604020202020204" pitchFamily="34" charset="0"/>
              <a:buChar char="•"/>
            </a:pPr>
            <a:r>
              <a:rPr lang="en-GB" sz="2200" dirty="0">
                <a:latin typeface="Comic Sans MS" panose="030F0702030302020204" pitchFamily="66" charset="0"/>
              </a:rPr>
              <a:t>R</a:t>
            </a:r>
            <a:r>
              <a:rPr lang="en-GB" sz="2200" dirty="0" smtClean="0">
                <a:latin typeface="Comic Sans MS" panose="030F0702030302020204" pitchFamily="66" charset="0"/>
              </a:rPr>
              <a:t>eading lessons (as well as reading within the wider curriculum) are observed by Reading Lead and SLT</a:t>
            </a:r>
          </a:p>
          <a:p>
            <a:pPr marL="285750" indent="-285750">
              <a:buFont typeface="Arial" panose="020B0604020202020204" pitchFamily="34" charset="0"/>
              <a:buChar char="•"/>
            </a:pPr>
            <a:r>
              <a:rPr lang="en-GB" sz="2200" dirty="0" smtClean="0">
                <a:latin typeface="Comic Sans MS" panose="030F0702030302020204" pitchFamily="66" charset="0"/>
              </a:rPr>
              <a:t>Excellent reading behaviours are modelled by all staff in school every day</a:t>
            </a:r>
          </a:p>
          <a:p>
            <a:pPr marL="285750" indent="-285750">
              <a:buFont typeface="Arial" panose="020B0604020202020204" pitchFamily="34" charset="0"/>
              <a:buChar char="•"/>
            </a:pPr>
            <a:r>
              <a:rPr lang="en-GB" sz="2200" dirty="0" smtClean="0">
                <a:latin typeface="Comic Sans MS" panose="030F0702030302020204" pitchFamily="66" charset="0"/>
              </a:rPr>
              <a:t>Accelerated Reader data analysed in detail and used as a tool to identify children needing support</a:t>
            </a:r>
          </a:p>
          <a:p>
            <a:endParaRPr lang="en-GB" sz="2400" dirty="0" smtClean="0">
              <a:latin typeface="Comic Sans MS" panose="030F0702030302020204" pitchFamily="66" charset="0"/>
            </a:endParaRPr>
          </a:p>
        </p:txBody>
      </p:sp>
      <p:pic>
        <p:nvPicPr>
          <p:cNvPr id="7" name="Picture 6"/>
          <p:cNvPicPr>
            <a:picLocks noChangeAspect="1"/>
          </p:cNvPicPr>
          <p:nvPr/>
        </p:nvPicPr>
        <p:blipFill>
          <a:blip r:embed="rId2"/>
          <a:stretch>
            <a:fillRect/>
          </a:stretch>
        </p:blipFill>
        <p:spPr>
          <a:xfrm>
            <a:off x="7956376" y="1484784"/>
            <a:ext cx="1037515" cy="936104"/>
          </a:xfrm>
          <a:prstGeom prst="rect">
            <a:avLst/>
          </a:prstGeom>
        </p:spPr>
      </p:pic>
      <p:pic>
        <p:nvPicPr>
          <p:cNvPr id="4" name="Picture 3"/>
          <p:cNvPicPr>
            <a:picLocks noChangeAspect="1"/>
          </p:cNvPicPr>
          <p:nvPr/>
        </p:nvPicPr>
        <p:blipFill rotWithShape="1">
          <a:blip r:embed="rId3"/>
          <a:srcRect l="45123" t="13301" r="15858"/>
          <a:stretch/>
        </p:blipFill>
        <p:spPr>
          <a:xfrm>
            <a:off x="1331640" y="5180935"/>
            <a:ext cx="1058444" cy="1562827"/>
          </a:xfrm>
          <a:prstGeom prst="rect">
            <a:avLst/>
          </a:prstGeom>
        </p:spPr>
      </p:pic>
      <p:pic>
        <p:nvPicPr>
          <p:cNvPr id="8" name="Picture 7"/>
          <p:cNvPicPr>
            <a:picLocks noChangeAspect="1"/>
          </p:cNvPicPr>
          <p:nvPr/>
        </p:nvPicPr>
        <p:blipFill rotWithShape="1">
          <a:blip r:embed="rId4"/>
          <a:srcRect b="26266"/>
          <a:stretch/>
        </p:blipFill>
        <p:spPr>
          <a:xfrm>
            <a:off x="2888993" y="5194342"/>
            <a:ext cx="3243960" cy="1346042"/>
          </a:xfrm>
          <a:prstGeom prst="rect">
            <a:avLst/>
          </a:prstGeom>
        </p:spPr>
      </p:pic>
      <p:pic>
        <p:nvPicPr>
          <p:cNvPr id="9" name="Picture 8"/>
          <p:cNvPicPr>
            <a:picLocks noChangeAspect="1"/>
          </p:cNvPicPr>
          <p:nvPr/>
        </p:nvPicPr>
        <p:blipFill rotWithShape="1">
          <a:blip r:embed="rId5"/>
          <a:srcRect t="1" r="7328" b="2977"/>
          <a:stretch/>
        </p:blipFill>
        <p:spPr>
          <a:xfrm>
            <a:off x="6660232" y="5037929"/>
            <a:ext cx="1661350" cy="16588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815763730"/>
      </p:ext>
    </p:extLst>
  </p:cSld>
  <p:clrMapOvr>
    <a:masterClrMapping/>
  </p:clrMapOvr>
  <p:timing>
    <p:tnLst>
      <p:par>
        <p:cTn id="1" dur="indefinite" restart="never" nodeType="tmRoot"/>
      </p:par>
    </p:tnLst>
  </p:timing>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TM03457475[[fn=Frame]]</Template>
  <TotalTime>6295</TotalTime>
  <Words>1029</Words>
  <Application>Microsoft Office PowerPoint</Application>
  <PresentationFormat>On-screen Show (4:3)</PresentationFormat>
  <Paragraphs>77</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Berlin Sans FB</vt:lpstr>
      <vt:lpstr>Comic Sans MS</vt:lpstr>
      <vt:lpstr>Corbel</vt:lpstr>
      <vt:lpstr>Twinkl</vt:lpstr>
      <vt:lpstr>Wingdings 2</vt:lpstr>
      <vt:lpstr>Frame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straccia</dc:creator>
  <cp:lastModifiedBy>nicola straccia</cp:lastModifiedBy>
  <cp:revision>91</cp:revision>
  <dcterms:created xsi:type="dcterms:W3CDTF">2019-09-03T14:14:46Z</dcterms:created>
  <dcterms:modified xsi:type="dcterms:W3CDTF">2024-02-12T14:50:07Z</dcterms:modified>
</cp:coreProperties>
</file>