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handoutMasterIdLst>
    <p:handoutMasterId r:id="rId25"/>
  </p:handoutMasterIdLst>
  <p:sldIdLst>
    <p:sldId id="276" r:id="rId2"/>
    <p:sldId id="259" r:id="rId3"/>
    <p:sldId id="257" r:id="rId4"/>
    <p:sldId id="284" r:id="rId5"/>
    <p:sldId id="296" r:id="rId6"/>
    <p:sldId id="292" r:id="rId7"/>
    <p:sldId id="288" r:id="rId8"/>
    <p:sldId id="285" r:id="rId9"/>
    <p:sldId id="289" r:id="rId10"/>
    <p:sldId id="290" r:id="rId11"/>
    <p:sldId id="278" r:id="rId12"/>
    <p:sldId id="279" r:id="rId13"/>
    <p:sldId id="280" r:id="rId14"/>
    <p:sldId id="261" r:id="rId15"/>
    <p:sldId id="262" r:id="rId16"/>
    <p:sldId id="298" r:id="rId17"/>
    <p:sldId id="273" r:id="rId18"/>
    <p:sldId id="293" r:id="rId19"/>
    <p:sldId id="294" r:id="rId20"/>
    <p:sldId id="295" r:id="rId21"/>
    <p:sldId id="297" r:id="rId22"/>
    <p:sldId id="291" r:id="rId23"/>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E4E8"/>
    <a:srgbClr val="F2B8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0" autoAdjust="0"/>
    <p:restoredTop sz="94660"/>
  </p:normalViewPr>
  <p:slideViewPr>
    <p:cSldViewPr snapToGrid="0">
      <p:cViewPr varScale="1">
        <p:scale>
          <a:sx n="83" d="100"/>
          <a:sy n="83" d="100"/>
        </p:scale>
        <p:origin x="59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8645" y="0"/>
            <a:ext cx="2944283" cy="498295"/>
          </a:xfrm>
          <a:prstGeom prst="rect">
            <a:avLst/>
          </a:prstGeom>
        </p:spPr>
        <p:txBody>
          <a:bodyPr vert="horz" lIns="91440" tIns="45720" rIns="91440" bIns="45720" rtlCol="0"/>
          <a:lstStyle>
            <a:lvl1pPr algn="r">
              <a:defRPr sz="1200"/>
            </a:lvl1pPr>
          </a:lstStyle>
          <a:p>
            <a:fld id="{D1EB3D3B-FBB7-4503-9207-A1A8308910FC}" type="datetimeFigureOut">
              <a:rPr lang="en-GB" smtClean="0"/>
              <a:t>01/11/2022</a:t>
            </a:fld>
            <a:endParaRPr lang="en-GB"/>
          </a:p>
        </p:txBody>
      </p:sp>
      <p:sp>
        <p:nvSpPr>
          <p:cNvPr id="4" name="Footer Placeholder 3"/>
          <p:cNvSpPr>
            <a:spLocks noGrp="1"/>
          </p:cNvSpPr>
          <p:nvPr>
            <p:ph type="ftr" sz="quarter" idx="2"/>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8645" y="9433107"/>
            <a:ext cx="2944283" cy="498294"/>
          </a:xfrm>
          <a:prstGeom prst="rect">
            <a:avLst/>
          </a:prstGeom>
        </p:spPr>
        <p:txBody>
          <a:bodyPr vert="horz" lIns="91440" tIns="45720" rIns="91440" bIns="45720" rtlCol="0" anchor="b"/>
          <a:lstStyle>
            <a:lvl1pPr algn="r">
              <a:defRPr sz="1200"/>
            </a:lvl1pPr>
          </a:lstStyle>
          <a:p>
            <a:fld id="{FE214301-C566-4B1E-8EE9-AE4D5F953F8E}" type="slidenum">
              <a:rPr lang="en-GB" smtClean="0"/>
              <a:t>‹#›</a:t>
            </a:fld>
            <a:endParaRPr lang="en-GB"/>
          </a:p>
        </p:txBody>
      </p:sp>
    </p:spTree>
    <p:extLst>
      <p:ext uri="{BB962C8B-B14F-4D97-AF65-F5344CB8AC3E}">
        <p14:creationId xmlns:p14="http://schemas.microsoft.com/office/powerpoint/2010/main" val="1364757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796D932C-0DA2-4F25-AD46-CD6C096A3402}" type="datetimeFigureOut">
              <a:rPr lang="en-GB" smtClean="0"/>
              <a:t>01/11/2022</a:t>
            </a:fld>
            <a:endParaRPr lang="en-GB"/>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6F6FAE54-1B99-41E5-96ED-32918A1BCCFA}" type="slidenum">
              <a:rPr lang="en-GB" smtClean="0"/>
              <a:t>‹#›</a:t>
            </a:fld>
            <a:endParaRPr lang="en-GB"/>
          </a:p>
        </p:txBody>
      </p:sp>
    </p:spTree>
    <p:extLst>
      <p:ext uri="{BB962C8B-B14F-4D97-AF65-F5344CB8AC3E}">
        <p14:creationId xmlns:p14="http://schemas.microsoft.com/office/powerpoint/2010/main" val="199991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a:t>
            </a:fld>
            <a:endParaRPr lang="en-GB"/>
          </a:p>
        </p:txBody>
      </p:sp>
    </p:spTree>
    <p:extLst>
      <p:ext uri="{BB962C8B-B14F-4D97-AF65-F5344CB8AC3E}">
        <p14:creationId xmlns:p14="http://schemas.microsoft.com/office/powerpoint/2010/main" val="2874948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F6FAE54-1B99-41E5-96ED-32918A1BCCFA}" type="slidenum">
              <a:rPr lang="en-GB" smtClean="0"/>
              <a:t>2</a:t>
            </a:fld>
            <a:endParaRPr lang="en-GB"/>
          </a:p>
        </p:txBody>
      </p:sp>
    </p:spTree>
    <p:extLst>
      <p:ext uri="{BB962C8B-B14F-4D97-AF65-F5344CB8AC3E}">
        <p14:creationId xmlns:p14="http://schemas.microsoft.com/office/powerpoint/2010/main" val="3297717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F6FAE54-1B99-41E5-96ED-32918A1BCCFA}" type="slidenum">
              <a:rPr lang="en-GB" smtClean="0"/>
              <a:t>3</a:t>
            </a:fld>
            <a:endParaRPr lang="en-GB"/>
          </a:p>
        </p:txBody>
      </p:sp>
    </p:spTree>
    <p:extLst>
      <p:ext uri="{BB962C8B-B14F-4D97-AF65-F5344CB8AC3E}">
        <p14:creationId xmlns:p14="http://schemas.microsoft.com/office/powerpoint/2010/main" val="3162459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4</a:t>
            </a:fld>
            <a:endParaRPr lang="en-GB"/>
          </a:p>
        </p:txBody>
      </p:sp>
    </p:spTree>
    <p:extLst>
      <p:ext uri="{BB962C8B-B14F-4D97-AF65-F5344CB8AC3E}">
        <p14:creationId xmlns:p14="http://schemas.microsoft.com/office/powerpoint/2010/main" val="4268861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5</a:t>
            </a:fld>
            <a:endParaRPr lang="en-GB"/>
          </a:p>
        </p:txBody>
      </p:sp>
    </p:spTree>
    <p:extLst>
      <p:ext uri="{BB962C8B-B14F-4D97-AF65-F5344CB8AC3E}">
        <p14:creationId xmlns:p14="http://schemas.microsoft.com/office/powerpoint/2010/main" val="528634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6</a:t>
            </a:fld>
            <a:endParaRPr lang="en-GB"/>
          </a:p>
        </p:txBody>
      </p:sp>
    </p:spTree>
    <p:extLst>
      <p:ext uri="{BB962C8B-B14F-4D97-AF65-F5344CB8AC3E}">
        <p14:creationId xmlns:p14="http://schemas.microsoft.com/office/powerpoint/2010/main" val="2465746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7</a:t>
            </a:fld>
            <a:endParaRPr lang="en-GB"/>
          </a:p>
        </p:txBody>
      </p:sp>
    </p:spTree>
    <p:extLst>
      <p:ext uri="{BB962C8B-B14F-4D97-AF65-F5344CB8AC3E}">
        <p14:creationId xmlns:p14="http://schemas.microsoft.com/office/powerpoint/2010/main" val="3666270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8</a:t>
            </a:fld>
            <a:endParaRPr lang="en-GB"/>
          </a:p>
        </p:txBody>
      </p:sp>
    </p:spTree>
    <p:extLst>
      <p:ext uri="{BB962C8B-B14F-4D97-AF65-F5344CB8AC3E}">
        <p14:creationId xmlns:p14="http://schemas.microsoft.com/office/powerpoint/2010/main" val="760888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9</a:t>
            </a:fld>
            <a:endParaRPr lang="en-GB"/>
          </a:p>
        </p:txBody>
      </p:sp>
    </p:spTree>
    <p:extLst>
      <p:ext uri="{BB962C8B-B14F-4D97-AF65-F5344CB8AC3E}">
        <p14:creationId xmlns:p14="http://schemas.microsoft.com/office/powerpoint/2010/main" val="426858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10</a:t>
            </a:fld>
            <a:endParaRPr lang="en-GB"/>
          </a:p>
        </p:txBody>
      </p:sp>
    </p:spTree>
    <p:extLst>
      <p:ext uri="{BB962C8B-B14F-4D97-AF65-F5344CB8AC3E}">
        <p14:creationId xmlns:p14="http://schemas.microsoft.com/office/powerpoint/2010/main" val="2225046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Strands are revisited each</a:t>
            </a:r>
            <a:r>
              <a:rPr lang="en-GB" baseline="0" dirty="0" smtClean="0"/>
              <a:t> year and built on within PSHE lessons</a:t>
            </a:r>
            <a:endParaRPr lang="en-GB" dirty="0"/>
          </a:p>
        </p:txBody>
      </p:sp>
      <p:sp>
        <p:nvSpPr>
          <p:cNvPr id="4" name="Slide Number Placeholder 3"/>
          <p:cNvSpPr>
            <a:spLocks noGrp="1"/>
          </p:cNvSpPr>
          <p:nvPr>
            <p:ph type="sldNum" sz="quarter" idx="10"/>
          </p:nvPr>
        </p:nvSpPr>
        <p:spPr/>
        <p:txBody>
          <a:bodyPr/>
          <a:lstStyle/>
          <a:p>
            <a:fld id="{6F6FAE54-1B99-41E5-96ED-32918A1BCCFA}" type="slidenum">
              <a:rPr lang="en-GB" smtClean="0"/>
              <a:t>11</a:t>
            </a:fld>
            <a:endParaRPr lang="en-GB"/>
          </a:p>
        </p:txBody>
      </p:sp>
    </p:spTree>
    <p:extLst>
      <p:ext uri="{BB962C8B-B14F-4D97-AF65-F5344CB8AC3E}">
        <p14:creationId xmlns:p14="http://schemas.microsoft.com/office/powerpoint/2010/main" val="2618640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12</a:t>
            </a:fld>
            <a:endParaRPr lang="en-GB"/>
          </a:p>
        </p:txBody>
      </p:sp>
    </p:spTree>
    <p:extLst>
      <p:ext uri="{BB962C8B-B14F-4D97-AF65-F5344CB8AC3E}">
        <p14:creationId xmlns:p14="http://schemas.microsoft.com/office/powerpoint/2010/main" val="1070771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13</a:t>
            </a:fld>
            <a:endParaRPr lang="en-GB"/>
          </a:p>
        </p:txBody>
      </p:sp>
    </p:spTree>
    <p:extLst>
      <p:ext uri="{BB962C8B-B14F-4D97-AF65-F5344CB8AC3E}">
        <p14:creationId xmlns:p14="http://schemas.microsoft.com/office/powerpoint/2010/main" val="1007044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14</a:t>
            </a:fld>
            <a:endParaRPr lang="en-GB"/>
          </a:p>
        </p:txBody>
      </p:sp>
    </p:spTree>
    <p:extLst>
      <p:ext uri="{BB962C8B-B14F-4D97-AF65-F5344CB8AC3E}">
        <p14:creationId xmlns:p14="http://schemas.microsoft.com/office/powerpoint/2010/main" val="835354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F6FAE54-1B99-41E5-96ED-32918A1BCCFA}" type="slidenum">
              <a:rPr lang="en-GB" smtClean="0"/>
              <a:t>15</a:t>
            </a:fld>
            <a:endParaRPr lang="en-GB"/>
          </a:p>
        </p:txBody>
      </p:sp>
    </p:spTree>
    <p:extLst>
      <p:ext uri="{BB962C8B-B14F-4D97-AF65-F5344CB8AC3E}">
        <p14:creationId xmlns:p14="http://schemas.microsoft.com/office/powerpoint/2010/main" val="10139109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17</a:t>
            </a:fld>
            <a:endParaRPr lang="en-GB"/>
          </a:p>
        </p:txBody>
      </p:sp>
    </p:spTree>
    <p:extLst>
      <p:ext uri="{BB962C8B-B14F-4D97-AF65-F5344CB8AC3E}">
        <p14:creationId xmlns:p14="http://schemas.microsoft.com/office/powerpoint/2010/main" val="10737882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18</a:t>
            </a:fld>
            <a:endParaRPr lang="en-GB"/>
          </a:p>
        </p:txBody>
      </p:sp>
    </p:spTree>
    <p:extLst>
      <p:ext uri="{BB962C8B-B14F-4D97-AF65-F5344CB8AC3E}">
        <p14:creationId xmlns:p14="http://schemas.microsoft.com/office/powerpoint/2010/main" val="2278968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Teaching children the anatomically correct names for private parts increases a child’s self-confidence and positive body image. When adults are clear, unashamed and upfront about all parts of the body, this teaches the child that all parts of their body are important and no shame and stigma are attached to any part. Shame, stigma and embarrassment are taught, but can be untaught with the right approach. If we think about it, it’s actually quite bizarre to teach a child that their knee is called their knee, and that their ear is called their ear, but then call their vulva a ‘</a:t>
            </a:r>
            <a:r>
              <a:rPr lang="en-GB" dirty="0" err="1" smtClean="0"/>
              <a:t>woowoo</a:t>
            </a:r>
            <a:r>
              <a:rPr lang="en-GB" dirty="0" smtClean="0"/>
              <a:t>’ or one of the many names out there. Facilitate conversations with children using age-appropriate resources and books, for example anatomically correct dolls in your setting or books such as 'The Great Big Body Book' for the children to look at.</a:t>
            </a:r>
          </a:p>
          <a:p>
            <a:endParaRPr lang="en-GB" dirty="0"/>
          </a:p>
        </p:txBody>
      </p:sp>
      <p:sp>
        <p:nvSpPr>
          <p:cNvPr id="4" name="Slide Number Placeholder 3"/>
          <p:cNvSpPr>
            <a:spLocks noGrp="1"/>
          </p:cNvSpPr>
          <p:nvPr>
            <p:ph type="sldNum" sz="quarter" idx="10"/>
          </p:nvPr>
        </p:nvSpPr>
        <p:spPr/>
        <p:txBody>
          <a:bodyPr/>
          <a:lstStyle/>
          <a:p>
            <a:fld id="{6F6FAE54-1B99-41E5-96ED-32918A1BCCFA}" type="slidenum">
              <a:rPr lang="en-GB" smtClean="0"/>
              <a:t>19</a:t>
            </a:fld>
            <a:endParaRPr lang="en-GB"/>
          </a:p>
        </p:txBody>
      </p:sp>
    </p:spTree>
    <p:extLst>
      <p:ext uri="{BB962C8B-B14F-4D97-AF65-F5344CB8AC3E}">
        <p14:creationId xmlns:p14="http://schemas.microsoft.com/office/powerpoint/2010/main" val="1222901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20</a:t>
            </a:fld>
            <a:endParaRPr lang="en-GB"/>
          </a:p>
        </p:txBody>
      </p:sp>
    </p:spTree>
    <p:extLst>
      <p:ext uri="{BB962C8B-B14F-4D97-AF65-F5344CB8AC3E}">
        <p14:creationId xmlns:p14="http://schemas.microsoft.com/office/powerpoint/2010/main" val="18600765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21</a:t>
            </a:fld>
            <a:endParaRPr lang="en-GB"/>
          </a:p>
        </p:txBody>
      </p:sp>
    </p:spTree>
    <p:extLst>
      <p:ext uri="{BB962C8B-B14F-4D97-AF65-F5344CB8AC3E}">
        <p14:creationId xmlns:p14="http://schemas.microsoft.com/office/powerpoint/2010/main" val="27960078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F6FAE54-1B99-41E5-96ED-32918A1BCCFA}" type="slidenum">
              <a:rPr lang="en-GB" smtClean="0"/>
              <a:t>22</a:t>
            </a:fld>
            <a:endParaRPr lang="en-GB"/>
          </a:p>
        </p:txBody>
      </p:sp>
    </p:spTree>
    <p:extLst>
      <p:ext uri="{BB962C8B-B14F-4D97-AF65-F5344CB8AC3E}">
        <p14:creationId xmlns:p14="http://schemas.microsoft.com/office/powerpoint/2010/main" val="4179491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2096514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3649023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986618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04387A-1814-40D9-B1A4-CF202B6A8B08}"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647654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04387A-1814-40D9-B1A4-CF202B6A8B08}" type="datetimeFigureOut">
              <a:rPr lang="en-GB" smtClean="0"/>
              <a:t>01/11/2022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1759339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04387A-1814-40D9-B1A4-CF202B6A8B08}" type="datetimeFigureOut">
              <a:rPr lang="en-GB" smtClean="0"/>
              <a:t>01/11/2022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283713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04387A-1814-40D9-B1A4-CF202B6A8B08}" type="datetimeFigureOut">
              <a:rPr lang="en-GB" smtClean="0"/>
              <a:t>01/11/2022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356848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04387A-1814-40D9-B1A4-CF202B6A8B08}"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51983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204387A-1814-40D9-B1A4-CF202B6A8B08}"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3959698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1572282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27546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1500734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96510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4122264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1129614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04387A-1814-40D9-B1A4-CF202B6A8B08}"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13F2FF-3C9E-496D-A756-5FC9880E93AF}" type="slidenum">
              <a:rPr lang="en-GB" smtClean="0"/>
              <a:t>‹#›</a:t>
            </a:fld>
            <a:endParaRPr lang="en-GB"/>
          </a:p>
        </p:txBody>
      </p:sp>
    </p:spTree>
    <p:extLst>
      <p:ext uri="{BB962C8B-B14F-4D97-AF65-F5344CB8AC3E}">
        <p14:creationId xmlns:p14="http://schemas.microsoft.com/office/powerpoint/2010/main" val="1246628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204387A-1814-40D9-B1A4-CF202B6A8B08}" type="datetimeFigureOut">
              <a:rPr lang="en-GB" smtClean="0"/>
              <a:t>01/11/2022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13F2FF-3C9E-496D-A756-5FC9880E93AF}" type="slidenum">
              <a:rPr lang="en-GB" smtClean="0"/>
              <a:t>‹#›</a:t>
            </a:fld>
            <a:endParaRPr lang="en-GB"/>
          </a:p>
        </p:txBody>
      </p:sp>
    </p:spTree>
    <p:extLst>
      <p:ext uri="{BB962C8B-B14F-4D97-AF65-F5344CB8AC3E}">
        <p14:creationId xmlns:p14="http://schemas.microsoft.com/office/powerpoint/2010/main" val="13286059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relationships-education-primary"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94797" y="2377388"/>
            <a:ext cx="4991822" cy="1200329"/>
          </a:xfrm>
          <a:prstGeom prst="rect">
            <a:avLst/>
          </a:prstGeom>
          <a:noFill/>
        </p:spPr>
        <p:txBody>
          <a:bodyPr wrap="square" rtlCol="0">
            <a:spAutoFit/>
          </a:bodyPr>
          <a:lstStyle/>
          <a:p>
            <a:endParaRPr lang="en-GB" sz="3600" dirty="0" smtClean="0"/>
          </a:p>
          <a:p>
            <a:r>
              <a:rPr lang="en-GB" sz="3600" dirty="0" smtClean="0"/>
              <a:t>Thursday 20</a:t>
            </a:r>
            <a:r>
              <a:rPr lang="en-GB" sz="3600" baseline="30000" dirty="0" smtClean="0"/>
              <a:t>th</a:t>
            </a:r>
            <a:r>
              <a:rPr lang="en-GB" sz="3600" dirty="0" smtClean="0"/>
              <a:t> October</a:t>
            </a:r>
          </a:p>
        </p:txBody>
      </p:sp>
      <p:pic>
        <p:nvPicPr>
          <p:cNvPr id="6" name="Picture 5"/>
          <p:cNvPicPr>
            <a:picLocks noChangeAspect="1"/>
          </p:cNvPicPr>
          <p:nvPr/>
        </p:nvPicPr>
        <p:blipFill>
          <a:blip r:embed="rId3"/>
          <a:stretch>
            <a:fillRect/>
          </a:stretch>
        </p:blipFill>
        <p:spPr>
          <a:xfrm>
            <a:off x="4267641" y="4809259"/>
            <a:ext cx="1927330" cy="1733577"/>
          </a:xfrm>
          <a:prstGeom prst="rect">
            <a:avLst/>
          </a:prstGeom>
          <a:ln w="28575">
            <a:solidFill>
              <a:schemeClr val="accent2"/>
            </a:solidFill>
          </a:ln>
        </p:spPr>
      </p:pic>
      <p:sp>
        <p:nvSpPr>
          <p:cNvPr id="3" name="Rectangle 2"/>
          <p:cNvSpPr/>
          <p:nvPr/>
        </p:nvSpPr>
        <p:spPr>
          <a:xfrm>
            <a:off x="1399168" y="923315"/>
            <a:ext cx="8174323" cy="1754326"/>
          </a:xfrm>
          <a:prstGeom prst="rect">
            <a:avLst/>
          </a:prstGeom>
          <a:noFill/>
        </p:spPr>
        <p:txBody>
          <a:bodyPr wrap="square" lIns="91440" tIns="45720" rIns="91440" bIns="45720">
            <a:spAutoFit/>
          </a:bodyPr>
          <a:lstStyle/>
          <a:p>
            <a:pPr algn="ctr"/>
            <a:r>
              <a:rPr lang="en-US" sz="5400" b="1" dirty="0" smtClean="0">
                <a:ln w="22225">
                  <a:solidFill>
                    <a:schemeClr val="accent2"/>
                  </a:solidFill>
                  <a:prstDash val="solid"/>
                </a:ln>
                <a:solidFill>
                  <a:schemeClr val="accent2">
                    <a:lumMod val="40000"/>
                    <a:lumOff val="60000"/>
                  </a:schemeClr>
                </a:solidFill>
              </a:rPr>
              <a:t>Relationship</a:t>
            </a:r>
          </a:p>
          <a:p>
            <a:pPr algn="ctr"/>
            <a:r>
              <a:rPr lang="en-US" sz="5400" b="1" dirty="0" smtClean="0">
                <a:ln w="22225">
                  <a:solidFill>
                    <a:schemeClr val="accent2"/>
                  </a:solidFill>
                  <a:prstDash val="solid"/>
                </a:ln>
                <a:solidFill>
                  <a:schemeClr val="accent2">
                    <a:lumMod val="40000"/>
                    <a:lumOff val="60000"/>
                  </a:schemeClr>
                </a:solidFill>
              </a:rPr>
              <a:t> Education</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7" name="Rectangle 6"/>
          <p:cNvSpPr/>
          <p:nvPr/>
        </p:nvSpPr>
        <p:spPr>
          <a:xfrm>
            <a:off x="1013766" y="3885929"/>
            <a:ext cx="9772227"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Marston </a:t>
            </a:r>
            <a:r>
              <a:rPr lang="en-US" sz="5400" b="1" cap="none" spc="0" dirty="0" err="1" smtClean="0">
                <a:ln w="22225">
                  <a:solidFill>
                    <a:schemeClr val="accent2"/>
                  </a:solidFill>
                  <a:prstDash val="solid"/>
                </a:ln>
                <a:solidFill>
                  <a:schemeClr val="accent2">
                    <a:lumMod val="40000"/>
                    <a:lumOff val="60000"/>
                  </a:schemeClr>
                </a:solidFill>
                <a:effectLst/>
              </a:rPr>
              <a:t>Moreteyne</a:t>
            </a:r>
            <a:r>
              <a:rPr lang="en-US" sz="5400" b="1" cap="none" spc="0" dirty="0" smtClean="0">
                <a:ln w="22225">
                  <a:solidFill>
                    <a:schemeClr val="accent2"/>
                  </a:solidFill>
                  <a:prstDash val="solid"/>
                </a:ln>
                <a:solidFill>
                  <a:schemeClr val="accent2">
                    <a:lumMod val="40000"/>
                    <a:lumOff val="60000"/>
                  </a:schemeClr>
                </a:solidFill>
                <a:effectLst/>
              </a:rPr>
              <a:t> VC School</a:t>
            </a:r>
            <a:endParaRPr lang="en-US" sz="5400" b="1" cap="none" spc="0" dirty="0">
              <a:ln w="22225">
                <a:solidFill>
                  <a:schemeClr val="accent2"/>
                </a:solidFill>
                <a:prstDash val="solid"/>
              </a:ln>
              <a:solidFill>
                <a:schemeClr val="accent2">
                  <a:lumMod val="40000"/>
                  <a:lumOff val="60000"/>
                </a:schemeClr>
              </a:solidFill>
              <a:effectLst/>
            </a:endParaRPr>
          </a:p>
        </p:txBody>
      </p:sp>
      <p:grpSp>
        <p:nvGrpSpPr>
          <p:cNvPr id="8" name="Group 7"/>
          <p:cNvGrpSpPr/>
          <p:nvPr/>
        </p:nvGrpSpPr>
        <p:grpSpPr>
          <a:xfrm>
            <a:off x="9721574" y="223268"/>
            <a:ext cx="2128838" cy="1577210"/>
            <a:chOff x="0" y="0"/>
            <a:chExt cx="1905000" cy="1866900"/>
          </a:xfrm>
        </p:grpSpPr>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26199338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45127"/>
          </a:xfrm>
        </p:spPr>
        <p:txBody>
          <a:bodyPr>
            <a:normAutofit fontScale="90000"/>
          </a:bodyPr>
          <a:lstStyle/>
          <a:p>
            <a:r>
              <a:rPr lang="en-GB" b="1" dirty="0" smtClean="0"/>
              <a:t>School Policy Rationale</a:t>
            </a:r>
            <a:br>
              <a:rPr lang="en-GB" b="1" dirty="0" smtClean="0"/>
            </a:br>
            <a:r>
              <a:rPr lang="en-GB" dirty="0" smtClean="0"/>
              <a:t/>
            </a:r>
            <a:br>
              <a:rPr lang="en-GB" dirty="0" smtClean="0"/>
            </a:br>
            <a:r>
              <a:rPr lang="en-GB" sz="2200" dirty="0" smtClean="0">
                <a:solidFill>
                  <a:schemeClr val="tx1"/>
                </a:solidFill>
              </a:rPr>
              <a:t>Relationships </a:t>
            </a:r>
            <a:r>
              <a:rPr lang="en-GB" sz="2200" dirty="0">
                <a:solidFill>
                  <a:schemeClr val="tx1"/>
                </a:solidFill>
              </a:rPr>
              <a:t>Education and Health Education is compulsory in all state schools (Relationships and Sex Education is statutory in Secondary Schools). It provides, ‘…the key building blocks of healthy, respectful relationships, focusing on family and friendships, in all contexts, including online.’ (Relationships Education, Relationships Sex Education (RSE) and Health Education DFE </a:t>
            </a:r>
            <a:r>
              <a:rPr lang="en-GB" sz="2200" dirty="0" smtClean="0">
                <a:solidFill>
                  <a:schemeClr val="tx1"/>
                </a:solidFill>
              </a:rPr>
              <a:t>2019) </a:t>
            </a:r>
            <a:r>
              <a:rPr lang="en-GB" sz="2200" dirty="0">
                <a:solidFill>
                  <a:schemeClr val="tx1"/>
                </a:solidFill>
              </a:rPr>
              <a:t>These building blocks equip children with the understanding and knowledge that they will need in their everyday lives. These are important life skills about interacting and communicating with others.  Relationships Education is an umbrella term for all teaching and learning we offer pupils, to help them to develop skills for relationships and informed decision making and is delivered within the wider PSHE curriculum</a:t>
            </a:r>
            <a:r>
              <a:rPr lang="en-GB" sz="2200" dirty="0"/>
              <a:t>.  </a:t>
            </a:r>
            <a:r>
              <a:rPr lang="en-GB" sz="4000" dirty="0"/>
              <a:t/>
            </a:r>
            <a:br>
              <a:rPr lang="en-GB" sz="4000" dirty="0"/>
            </a:br>
            <a:endParaRPr lang="en-GB" sz="4000" dirty="0"/>
          </a:p>
        </p:txBody>
      </p:sp>
      <p:grpSp>
        <p:nvGrpSpPr>
          <p:cNvPr id="5" name="Group 4"/>
          <p:cNvGrpSpPr/>
          <p:nvPr/>
        </p:nvGrpSpPr>
        <p:grpSpPr>
          <a:xfrm>
            <a:off x="9721574" y="223268"/>
            <a:ext cx="2128838" cy="1577210"/>
            <a:chOff x="0" y="0"/>
            <a:chExt cx="1905000" cy="186690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950154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5373" y="4322189"/>
            <a:ext cx="8096201" cy="1261556"/>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Content Placeholder 2"/>
          <p:cNvSpPr>
            <a:spLocks noGrp="1"/>
          </p:cNvSpPr>
          <p:nvPr>
            <p:ph idx="1"/>
          </p:nvPr>
        </p:nvSpPr>
        <p:spPr>
          <a:xfrm>
            <a:off x="1383412" y="4161249"/>
            <a:ext cx="8580121" cy="2493238"/>
          </a:xfrm>
          <a:ln>
            <a:noFill/>
          </a:ln>
        </p:spPr>
        <p:txBody>
          <a:bodyPr/>
          <a:lstStyle/>
          <a:p>
            <a:pPr marL="0" lvl="0" indent="0" algn="just">
              <a:spcAft>
                <a:spcPts val="600"/>
              </a:spcAft>
              <a:buNone/>
            </a:pPr>
            <a:r>
              <a:rPr lang="en-US" dirty="0" smtClean="0">
                <a:latin typeface="Roboto" panose="02000000000000000000" pitchFamily="2" charset="0"/>
                <a:ea typeface="Roboto" panose="02000000000000000000" pitchFamily="2" charset="0"/>
              </a:rPr>
              <a:t>                           Full </a:t>
            </a:r>
            <a:r>
              <a:rPr lang="en-US" dirty="0">
                <a:latin typeface="Roboto" panose="02000000000000000000" pitchFamily="2" charset="0"/>
                <a:ea typeface="Roboto" panose="02000000000000000000" pitchFamily="2" charset="0"/>
              </a:rPr>
              <a:t>statutory guidance can be found here: </a:t>
            </a:r>
          </a:p>
          <a:p>
            <a:pPr lvl="0" algn="just">
              <a:spcAft>
                <a:spcPts val="600"/>
              </a:spcAft>
              <a:buFont typeface="Wingdings" panose="05000000000000000000" pitchFamily="2" charset="2"/>
              <a:buChar char="Ø"/>
            </a:pPr>
            <a:r>
              <a:rPr lang="en-GB" u="sng" dirty="0">
                <a:solidFill>
                  <a:srgbClr val="FF8F05"/>
                </a:solidFill>
                <a:hlinkClick r:id="rId3"/>
              </a:rPr>
              <a:t>https://www.gov.uk/government/publications/relationships-education-relationships-and-sex-education-rse-and-health-education</a:t>
            </a:r>
            <a:r>
              <a:rPr lang="en-GB" dirty="0">
                <a:solidFill>
                  <a:srgbClr val="FF8F05"/>
                </a:solidFill>
              </a:rPr>
              <a:t> </a:t>
            </a:r>
            <a:r>
              <a:rPr lang="en-US" dirty="0">
                <a:solidFill>
                  <a:srgbClr val="FF8F05"/>
                </a:solidFill>
                <a:latin typeface="Roboto" panose="02000000000000000000" pitchFamily="2" charset="0"/>
                <a:ea typeface="Roboto" panose="02000000000000000000" pitchFamily="2" charset="0"/>
              </a:rPr>
              <a:t> </a:t>
            </a:r>
            <a:endParaRPr lang="en-GB" dirty="0">
              <a:solidFill>
                <a:srgbClr val="FF8F05"/>
              </a:solidFill>
              <a:latin typeface="Roboto" panose="02000000000000000000" pitchFamily="2" charset="0"/>
              <a:ea typeface="Roboto" panose="02000000000000000000" pitchFamily="2" charset="0"/>
            </a:endParaRPr>
          </a:p>
        </p:txBody>
      </p:sp>
      <p:grpSp>
        <p:nvGrpSpPr>
          <p:cNvPr id="6" name="Group 5"/>
          <p:cNvGrpSpPr/>
          <p:nvPr/>
        </p:nvGrpSpPr>
        <p:grpSpPr>
          <a:xfrm>
            <a:off x="9721574" y="223268"/>
            <a:ext cx="2128838" cy="1577210"/>
            <a:chOff x="0" y="0"/>
            <a:chExt cx="1905000" cy="1866900"/>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
        <p:nvSpPr>
          <p:cNvPr id="9" name="Rectangle 8"/>
          <p:cNvSpPr/>
          <p:nvPr/>
        </p:nvSpPr>
        <p:spPr>
          <a:xfrm>
            <a:off x="988292" y="1092342"/>
            <a:ext cx="8617526" cy="646331"/>
          </a:xfrm>
          <a:prstGeom prst="rect">
            <a:avLst/>
          </a:prstGeom>
        </p:spPr>
        <p:txBody>
          <a:bodyPr wrap="square">
            <a:spAutoFit/>
          </a:bodyPr>
          <a:lstStyle/>
          <a:p>
            <a:r>
              <a:rPr lang="en-US" sz="3600" b="1" dirty="0">
                <a:solidFill>
                  <a:srgbClr val="92D050"/>
                </a:solidFill>
                <a:latin typeface="Trebuchet MS" panose="020B0603020202020204" pitchFamily="34" charset="0"/>
                <a:ea typeface="Roboto Black" panose="02000000000000000000" pitchFamily="2" charset="0"/>
              </a:rPr>
              <a:t>What Are Schools Required to Teach?</a:t>
            </a:r>
            <a:endParaRPr lang="en-GB" sz="3600" dirty="0">
              <a:solidFill>
                <a:srgbClr val="92D050"/>
              </a:solidFill>
            </a:endParaRPr>
          </a:p>
        </p:txBody>
      </p:sp>
      <p:sp>
        <p:nvSpPr>
          <p:cNvPr id="10" name="Rectangle 9"/>
          <p:cNvSpPr/>
          <p:nvPr/>
        </p:nvSpPr>
        <p:spPr>
          <a:xfrm>
            <a:off x="1884219" y="2472907"/>
            <a:ext cx="7287491" cy="954107"/>
          </a:xfrm>
          <a:prstGeom prst="rect">
            <a:avLst/>
          </a:prstGeom>
        </p:spPr>
        <p:txBody>
          <a:bodyPr wrap="square">
            <a:spAutoFit/>
          </a:bodyPr>
          <a:lstStyle/>
          <a:p>
            <a:pPr>
              <a:buFont typeface="Wingdings" panose="05000000000000000000" pitchFamily="2" charset="2"/>
              <a:buChar char="Ø"/>
            </a:pPr>
            <a:r>
              <a:rPr lang="en-GB" sz="2800" dirty="0"/>
              <a:t>Relationships Education (Primary School)</a:t>
            </a:r>
          </a:p>
          <a:p>
            <a:pPr>
              <a:buFont typeface="Wingdings" panose="05000000000000000000" pitchFamily="2" charset="2"/>
              <a:buChar char="Ø"/>
            </a:pPr>
            <a:r>
              <a:rPr lang="en-GB" sz="2800" dirty="0"/>
              <a:t>Health Education</a:t>
            </a:r>
          </a:p>
        </p:txBody>
      </p:sp>
    </p:spTree>
    <p:extLst>
      <p:ext uri="{BB962C8B-B14F-4D97-AF65-F5344CB8AC3E}">
        <p14:creationId xmlns:p14="http://schemas.microsoft.com/office/powerpoint/2010/main" val="38176001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512618"/>
            <a:ext cx="8596668" cy="734291"/>
          </a:xfrm>
        </p:spPr>
        <p:txBody>
          <a:bodyPr/>
          <a:lstStyle/>
          <a:p>
            <a:r>
              <a:rPr lang="en-GB" b="1" dirty="0" smtClean="0"/>
              <a:t>Aims</a:t>
            </a:r>
            <a:endParaRPr lang="en-GB" b="1" dirty="0"/>
          </a:p>
        </p:txBody>
      </p:sp>
      <p:sp>
        <p:nvSpPr>
          <p:cNvPr id="3" name="Content Placeholder 2"/>
          <p:cNvSpPr>
            <a:spLocks noGrp="1"/>
          </p:cNvSpPr>
          <p:nvPr>
            <p:ph idx="1"/>
          </p:nvPr>
        </p:nvSpPr>
        <p:spPr>
          <a:xfrm>
            <a:off x="414094" y="1225784"/>
            <a:ext cx="11168306" cy="5276274"/>
          </a:xfrm>
        </p:spPr>
        <p:txBody>
          <a:bodyPr>
            <a:normAutofit/>
          </a:bodyPr>
          <a:lstStyle/>
          <a:p>
            <a:pPr marL="0" indent="0">
              <a:buNone/>
            </a:pPr>
            <a:r>
              <a:rPr lang="en-GB" sz="2400" b="1" dirty="0" smtClean="0"/>
              <a:t>Relationships </a:t>
            </a:r>
            <a:r>
              <a:rPr lang="en-GB" sz="2400" b="1" dirty="0"/>
              <a:t>Education is firmly rooted within the framework for Personal, Social, Health and Economic </a:t>
            </a:r>
            <a:r>
              <a:rPr lang="en-GB" sz="2400" b="1" dirty="0" smtClean="0"/>
              <a:t>Education </a:t>
            </a:r>
            <a:r>
              <a:rPr lang="en-GB" sz="2400" b="1" dirty="0"/>
              <a:t>(PSHE). In our school, we aim through explicit and implicit learning experiences to</a:t>
            </a:r>
            <a:r>
              <a:rPr lang="en-GB" sz="2400" b="1" dirty="0" smtClean="0"/>
              <a:t>:</a:t>
            </a:r>
          </a:p>
          <a:p>
            <a:pPr marL="0" indent="0">
              <a:buNone/>
            </a:pPr>
            <a:endParaRPr lang="en-GB" sz="2400" b="1" dirty="0"/>
          </a:p>
          <a:p>
            <a:pPr lvl="0">
              <a:buFont typeface="Wingdings" panose="05000000000000000000" pitchFamily="2" charset="2"/>
              <a:buChar char="Ø"/>
            </a:pPr>
            <a:r>
              <a:rPr lang="en-GB" sz="2000" dirty="0"/>
              <a:t>Ensure Relationships Education is part of a child’s broad, balanced curriculum, integral to the basic curriculum of the school and part of the child’s all round </a:t>
            </a:r>
            <a:r>
              <a:rPr lang="en-GB" sz="2000" dirty="0" smtClean="0"/>
              <a:t>development </a:t>
            </a:r>
            <a:endParaRPr lang="en-GB" sz="2000" dirty="0"/>
          </a:p>
          <a:p>
            <a:pPr lvl="0">
              <a:buFont typeface="Wingdings" panose="05000000000000000000" pitchFamily="2" charset="2"/>
              <a:buChar char="Ø"/>
            </a:pPr>
            <a:r>
              <a:rPr lang="en-GB" sz="2000" dirty="0"/>
              <a:t>Prepare children for healthy relationships in an online </a:t>
            </a:r>
            <a:r>
              <a:rPr lang="en-GB" sz="2000" dirty="0" smtClean="0"/>
              <a:t>world</a:t>
            </a:r>
            <a:endParaRPr lang="en-GB" sz="2000" dirty="0"/>
          </a:p>
          <a:p>
            <a:pPr lvl="0">
              <a:buFont typeface="Wingdings" panose="05000000000000000000" pitchFamily="2" charset="2"/>
              <a:buChar char="Ø"/>
            </a:pPr>
            <a:r>
              <a:rPr lang="en-GB" sz="2000" dirty="0"/>
              <a:t>Foster self-esteem and respect for others as the cornerstone of good health education and therefore, good </a:t>
            </a:r>
            <a:r>
              <a:rPr lang="en-GB" sz="2000" dirty="0" smtClean="0"/>
              <a:t>relationships</a:t>
            </a:r>
            <a:endParaRPr lang="en-GB" sz="2000" dirty="0"/>
          </a:p>
          <a:p>
            <a:pPr lvl="0">
              <a:buFont typeface="Wingdings" panose="05000000000000000000" pitchFamily="2" charset="2"/>
              <a:buChar char="Ø"/>
            </a:pPr>
            <a:r>
              <a:rPr lang="en-GB" sz="2000" dirty="0"/>
              <a:t>Nurture a partnership between caring adults – governors, teachers, non-teaching staff and parents – to ensure sensitive support for children as they grow and </a:t>
            </a:r>
            <a:r>
              <a:rPr lang="en-GB" sz="2000" dirty="0" smtClean="0"/>
              <a:t>mature</a:t>
            </a:r>
          </a:p>
          <a:p>
            <a:pPr>
              <a:buFont typeface="Wingdings" panose="05000000000000000000" pitchFamily="2" charset="2"/>
              <a:buChar char="Ø"/>
            </a:pPr>
            <a:r>
              <a:rPr lang="en-GB" sz="2000" dirty="0"/>
              <a:t>Encourage children to enjoy relationships based upon mutual trust and respect, free from any abuse</a:t>
            </a:r>
          </a:p>
          <a:p>
            <a:pPr lvl="0">
              <a:buFont typeface="Wingdings" panose="05000000000000000000" pitchFamily="2" charset="2"/>
              <a:buChar char="Ø"/>
            </a:pPr>
            <a:endParaRPr lang="en-GB" sz="2000" dirty="0" smtClean="0"/>
          </a:p>
        </p:txBody>
      </p:sp>
      <p:grpSp>
        <p:nvGrpSpPr>
          <p:cNvPr id="4" name="Group 3"/>
          <p:cNvGrpSpPr/>
          <p:nvPr/>
        </p:nvGrpSpPr>
        <p:grpSpPr>
          <a:xfrm>
            <a:off x="9957102" y="9115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2754771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continued</a:t>
            </a:r>
            <a:endParaRPr lang="en-GB" dirty="0"/>
          </a:p>
        </p:txBody>
      </p:sp>
      <p:sp>
        <p:nvSpPr>
          <p:cNvPr id="3" name="Content Placeholder 2"/>
          <p:cNvSpPr>
            <a:spLocks noGrp="1"/>
          </p:cNvSpPr>
          <p:nvPr>
            <p:ph idx="1"/>
          </p:nvPr>
        </p:nvSpPr>
        <p:spPr>
          <a:xfrm>
            <a:off x="677334" y="1366261"/>
            <a:ext cx="8596668" cy="3880773"/>
          </a:xfrm>
        </p:spPr>
        <p:txBody>
          <a:bodyPr>
            <a:noAutofit/>
          </a:bodyPr>
          <a:lstStyle/>
          <a:p>
            <a:pPr lvl="0">
              <a:buFont typeface="Wingdings" panose="05000000000000000000" pitchFamily="2" charset="2"/>
              <a:buChar char="Ø"/>
            </a:pPr>
            <a:r>
              <a:rPr lang="en-GB" dirty="0" smtClean="0"/>
              <a:t>Generate </a:t>
            </a:r>
            <a:r>
              <a:rPr lang="en-GB" dirty="0"/>
              <a:t>an atmosphere where questions and discussion on age appropriate sexual matters could take place without </a:t>
            </a:r>
            <a:r>
              <a:rPr lang="en-GB" dirty="0" smtClean="0"/>
              <a:t>embarrassment</a:t>
            </a:r>
            <a:endParaRPr lang="en-GB" dirty="0"/>
          </a:p>
          <a:p>
            <a:pPr lvl="0">
              <a:buFont typeface="Wingdings" panose="05000000000000000000" pitchFamily="2" charset="2"/>
              <a:buChar char="Ø"/>
            </a:pPr>
            <a:r>
              <a:rPr lang="en-GB" dirty="0" smtClean="0"/>
              <a:t>Listen </a:t>
            </a:r>
            <a:r>
              <a:rPr lang="en-GB" dirty="0"/>
              <a:t>to pupils’ own thoughts, feelings and concerns to ensure that their needs are </a:t>
            </a:r>
            <a:r>
              <a:rPr lang="en-GB" dirty="0" smtClean="0"/>
              <a:t>met</a:t>
            </a:r>
            <a:endParaRPr lang="en-GB" dirty="0"/>
          </a:p>
          <a:p>
            <a:pPr lvl="0">
              <a:buFont typeface="Wingdings" panose="05000000000000000000" pitchFamily="2" charset="2"/>
              <a:buChar char="Ø"/>
            </a:pPr>
            <a:r>
              <a:rPr lang="en-GB" dirty="0"/>
              <a:t>Promote the spiritual, moral, cultural, mental, physical and social development of the </a:t>
            </a:r>
            <a:r>
              <a:rPr lang="en-GB" dirty="0" smtClean="0"/>
              <a:t>children</a:t>
            </a:r>
            <a:endParaRPr lang="en-GB" dirty="0"/>
          </a:p>
          <a:p>
            <a:pPr lvl="0">
              <a:buFont typeface="Wingdings" panose="05000000000000000000" pitchFamily="2" charset="2"/>
              <a:buChar char="Ø"/>
            </a:pPr>
            <a:r>
              <a:rPr lang="en-GB" dirty="0"/>
              <a:t>Prepare children for the opportunities, responsibilities and experiences of </a:t>
            </a:r>
            <a:r>
              <a:rPr lang="en-GB" dirty="0" smtClean="0"/>
              <a:t>life</a:t>
            </a:r>
            <a:endParaRPr lang="en-GB" dirty="0"/>
          </a:p>
          <a:p>
            <a:pPr lvl="0">
              <a:buFont typeface="Wingdings" panose="05000000000000000000" pitchFamily="2" charset="2"/>
              <a:buChar char="Ø"/>
            </a:pPr>
            <a:r>
              <a:rPr lang="en-GB" dirty="0"/>
              <a:t>Understand how to stay safe, know the importance of boundaries and how to report abuse or feelings of being </a:t>
            </a:r>
            <a:r>
              <a:rPr lang="en-GB" dirty="0" smtClean="0"/>
              <a:t>unsafe </a:t>
            </a:r>
            <a:endParaRPr lang="en-GB" dirty="0"/>
          </a:p>
          <a:p>
            <a:pPr lvl="0">
              <a:buFont typeface="Wingdings" panose="05000000000000000000" pitchFamily="2" charset="2"/>
              <a:buChar char="Ø"/>
            </a:pPr>
            <a:r>
              <a:rPr lang="en-GB" dirty="0"/>
              <a:t>Help pupils develop a positive and secure personal identity, a sense of their own value and feelings of confidence and </a:t>
            </a:r>
            <a:r>
              <a:rPr lang="en-GB" dirty="0" smtClean="0"/>
              <a:t>empathy</a:t>
            </a:r>
            <a:endParaRPr lang="en-GB" dirty="0"/>
          </a:p>
          <a:p>
            <a:pPr lvl="0">
              <a:buFont typeface="Wingdings" panose="05000000000000000000" pitchFamily="2" charset="2"/>
              <a:buChar char="Ø"/>
            </a:pPr>
            <a:r>
              <a:rPr lang="en-GB" dirty="0"/>
              <a:t>To ensure that all understand the importance of respecting others and accepting those who differ, yet challenging those behaviours and attitudes which exploit </a:t>
            </a:r>
            <a:r>
              <a:rPr lang="en-GB" dirty="0" smtClean="0"/>
              <a:t>others</a:t>
            </a:r>
            <a:endParaRPr lang="en-GB" dirty="0"/>
          </a:p>
          <a:p>
            <a:endParaRPr lang="en-GB" dirty="0"/>
          </a:p>
        </p:txBody>
      </p:sp>
    </p:spTree>
    <p:extLst>
      <p:ext uri="{BB962C8B-B14F-4D97-AF65-F5344CB8AC3E}">
        <p14:creationId xmlns:p14="http://schemas.microsoft.com/office/powerpoint/2010/main" val="1123729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1233055"/>
          </a:xfrm>
        </p:spPr>
        <p:txBody>
          <a:bodyPr>
            <a:normAutofit/>
          </a:bodyPr>
          <a:lstStyle/>
          <a:p>
            <a:r>
              <a:rPr lang="en-GB" sz="3600" b="1" u="sng" dirty="0"/>
              <a:t>Families and people who care for me</a:t>
            </a:r>
            <a:r>
              <a:rPr lang="en-GB" sz="3600" b="1" dirty="0"/>
              <a:t/>
            </a:r>
            <a:br>
              <a:rPr lang="en-GB" sz="3600" b="1" dirty="0"/>
            </a:br>
            <a:r>
              <a:rPr lang="en-GB" sz="2000" dirty="0" smtClean="0"/>
              <a:t>Pupils should know:</a:t>
            </a:r>
            <a:endParaRPr lang="en-GB" sz="2000" dirty="0"/>
          </a:p>
        </p:txBody>
      </p:sp>
      <p:sp>
        <p:nvSpPr>
          <p:cNvPr id="3" name="Text Placeholder 2"/>
          <p:cNvSpPr>
            <a:spLocks noGrp="1"/>
          </p:cNvSpPr>
          <p:nvPr>
            <p:ph type="body" idx="1"/>
          </p:nvPr>
        </p:nvSpPr>
        <p:spPr>
          <a:xfrm>
            <a:off x="677335" y="1842655"/>
            <a:ext cx="8596668" cy="4682835"/>
          </a:xfrm>
        </p:spPr>
        <p:txBody>
          <a:bodyPr>
            <a:normAutofit fontScale="92500" lnSpcReduction="10000"/>
          </a:bodyPr>
          <a:lstStyle/>
          <a:p>
            <a:pPr marL="285750" indent="-285750">
              <a:buFont typeface="Wingdings" panose="05000000000000000000" pitchFamily="2" charset="2"/>
              <a:buChar char="Ø"/>
            </a:pPr>
            <a:r>
              <a:rPr lang="en-GB" dirty="0"/>
              <a:t>how important friendships are in making us feel happy and secure, and how people choose and make </a:t>
            </a:r>
            <a:r>
              <a:rPr lang="en-GB" dirty="0" smtClean="0"/>
              <a:t>friends </a:t>
            </a:r>
            <a:endParaRPr lang="en-GB" dirty="0"/>
          </a:p>
          <a:p>
            <a:pPr marL="285750" lvl="0" indent="-285750">
              <a:buFont typeface="Wingdings" panose="05000000000000000000" pitchFamily="2" charset="2"/>
              <a:buChar char="Ø"/>
            </a:pPr>
            <a:r>
              <a:rPr lang="en-GB" dirty="0" smtClean="0"/>
              <a:t>that </a:t>
            </a:r>
            <a:r>
              <a:rPr lang="en-GB" dirty="0"/>
              <a:t>families are important for children growing up because they can give love, security and stability</a:t>
            </a:r>
          </a:p>
          <a:p>
            <a:pPr marL="285750" lvl="0" indent="-285750">
              <a:buFont typeface="Wingdings" panose="05000000000000000000" pitchFamily="2" charset="2"/>
              <a:buChar char="Ø"/>
            </a:pPr>
            <a:r>
              <a:rPr lang="en-GB" dirty="0"/>
              <a:t>the characteristics of healthy family life, commitment to each other, including in times of difficulty, protection and care for children and other family members, the importance of spending time together and sharing each other’s </a:t>
            </a:r>
            <a:r>
              <a:rPr lang="en-GB" dirty="0" smtClean="0"/>
              <a:t>lives</a:t>
            </a:r>
            <a:endParaRPr lang="en-GB" dirty="0"/>
          </a:p>
          <a:p>
            <a:pPr marL="285750" lvl="0" indent="-285750">
              <a:buFont typeface="Wingdings" panose="05000000000000000000" pitchFamily="2" charset="2"/>
              <a:buChar char="Ø"/>
            </a:pPr>
            <a:r>
              <a:rPr lang="en-GB" dirty="0"/>
              <a:t>that others’ families, either in school or in the wider world, sometimes look different from their family, but that they should respect those differences and know that other children’s families are also characterised by love and </a:t>
            </a:r>
            <a:r>
              <a:rPr lang="en-GB" dirty="0" smtClean="0"/>
              <a:t>care</a:t>
            </a:r>
            <a:endParaRPr lang="en-GB" dirty="0"/>
          </a:p>
          <a:p>
            <a:pPr marL="285750" lvl="0" indent="-285750">
              <a:buFont typeface="Wingdings" panose="05000000000000000000" pitchFamily="2" charset="2"/>
              <a:buChar char="Ø"/>
            </a:pPr>
            <a:r>
              <a:rPr lang="en-GB" dirty="0"/>
              <a:t>that stable, caring relationships, which may be of different types, are at the heart of happy families, and are important for children’s security as they grow </a:t>
            </a:r>
            <a:r>
              <a:rPr lang="en-GB" dirty="0" smtClean="0"/>
              <a:t>up </a:t>
            </a:r>
            <a:endParaRPr lang="en-GB" dirty="0"/>
          </a:p>
          <a:p>
            <a:pPr marL="285750" lvl="0" indent="-285750">
              <a:buFont typeface="Wingdings" panose="05000000000000000000" pitchFamily="2" charset="2"/>
              <a:buChar char="Ø"/>
            </a:pPr>
            <a:r>
              <a:rPr lang="en-GB" dirty="0"/>
              <a:t>that marriage represents a formal and legally recognised commitment of two people to each other which is intended to be </a:t>
            </a:r>
            <a:r>
              <a:rPr lang="en-GB" dirty="0" smtClean="0"/>
              <a:t>lifelong</a:t>
            </a:r>
            <a:endParaRPr lang="en-GB" dirty="0"/>
          </a:p>
          <a:p>
            <a:pPr marL="285750" lvl="0" indent="-285750">
              <a:buFont typeface="Wingdings" panose="05000000000000000000" pitchFamily="2" charset="2"/>
              <a:buChar char="Ø"/>
            </a:pPr>
            <a:r>
              <a:rPr lang="en-GB" dirty="0"/>
              <a:t>how to recognise if family relationships are making them feel unhappy or unsafe, and how to seek help or advice from others if </a:t>
            </a:r>
            <a:r>
              <a:rPr lang="en-GB" dirty="0" smtClean="0"/>
              <a:t>needed</a:t>
            </a:r>
            <a:endParaRPr lang="en-GB" dirty="0"/>
          </a:p>
        </p:txBody>
      </p:sp>
      <p:grpSp>
        <p:nvGrpSpPr>
          <p:cNvPr id="4" name="Group 3"/>
          <p:cNvGrpSpPr/>
          <p:nvPr/>
        </p:nvGrpSpPr>
        <p:grpSpPr>
          <a:xfrm>
            <a:off x="9721574" y="22326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8250139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95563"/>
            <a:ext cx="8596668" cy="1205345"/>
          </a:xfrm>
        </p:spPr>
        <p:txBody>
          <a:bodyPr>
            <a:normAutofit/>
          </a:bodyPr>
          <a:lstStyle/>
          <a:p>
            <a:r>
              <a:rPr lang="en-GB" b="1" u="sng" dirty="0"/>
              <a:t>Respectful </a:t>
            </a:r>
            <a:r>
              <a:rPr lang="en-GB" b="1" u="sng" dirty="0" smtClean="0"/>
              <a:t>relationships</a:t>
            </a:r>
            <a:r>
              <a:rPr lang="en-GB" u="sng" dirty="0" smtClean="0"/>
              <a:t/>
            </a:r>
            <a:br>
              <a:rPr lang="en-GB" u="sng" dirty="0" smtClean="0"/>
            </a:br>
            <a:r>
              <a:rPr lang="en-GB" sz="2200" dirty="0" smtClean="0"/>
              <a:t>Pupils should know:</a:t>
            </a:r>
            <a:endParaRPr lang="en-GB" sz="2200" dirty="0"/>
          </a:p>
        </p:txBody>
      </p:sp>
      <p:sp>
        <p:nvSpPr>
          <p:cNvPr id="3" name="Text Placeholder 2"/>
          <p:cNvSpPr>
            <a:spLocks noGrp="1"/>
          </p:cNvSpPr>
          <p:nvPr>
            <p:ph type="body" idx="1"/>
          </p:nvPr>
        </p:nvSpPr>
        <p:spPr>
          <a:xfrm>
            <a:off x="677335" y="2082801"/>
            <a:ext cx="8596668" cy="3561398"/>
          </a:xfrm>
        </p:spPr>
        <p:txBody>
          <a:bodyPr>
            <a:noAutofit/>
          </a:bodyPr>
          <a:lstStyle/>
          <a:p>
            <a:pPr marL="285750" lvl="0" indent="-285750">
              <a:buFont typeface="Wingdings" panose="05000000000000000000" pitchFamily="2" charset="2"/>
              <a:buChar char="Ø"/>
            </a:pPr>
            <a:r>
              <a:rPr lang="en-GB" sz="1700" dirty="0"/>
              <a:t>the importance of respecting others, even when they are very different from them (for example, physically, in character, personality or backgrounds), or make different choices or have different preferences or </a:t>
            </a:r>
            <a:r>
              <a:rPr lang="en-GB" sz="1700" dirty="0" smtClean="0"/>
              <a:t>beliefs</a:t>
            </a:r>
            <a:endParaRPr lang="en-GB" sz="1700" dirty="0"/>
          </a:p>
          <a:p>
            <a:pPr marL="285750" lvl="0" indent="-285750">
              <a:buFont typeface="Wingdings" panose="05000000000000000000" pitchFamily="2" charset="2"/>
              <a:buChar char="Ø"/>
            </a:pPr>
            <a:r>
              <a:rPr lang="en-GB" sz="1700" dirty="0"/>
              <a:t>practical steps they can take in a range of different contexts to improve or support respectful </a:t>
            </a:r>
            <a:r>
              <a:rPr lang="en-GB" sz="1700" dirty="0" smtClean="0"/>
              <a:t>relationships</a:t>
            </a:r>
            <a:endParaRPr lang="en-GB" sz="1700" dirty="0"/>
          </a:p>
          <a:p>
            <a:pPr marL="285750" lvl="0" indent="-285750">
              <a:buFont typeface="Wingdings" panose="05000000000000000000" pitchFamily="2" charset="2"/>
              <a:buChar char="Ø"/>
            </a:pPr>
            <a:r>
              <a:rPr lang="en-GB" sz="1700" dirty="0"/>
              <a:t>the conventions of courtesy and </a:t>
            </a:r>
            <a:r>
              <a:rPr lang="en-GB" sz="1700" dirty="0" smtClean="0"/>
              <a:t>manners</a:t>
            </a:r>
            <a:endParaRPr lang="en-GB" sz="1700" dirty="0"/>
          </a:p>
          <a:p>
            <a:pPr marL="285750" lvl="0" indent="-285750">
              <a:buFont typeface="Wingdings" panose="05000000000000000000" pitchFamily="2" charset="2"/>
              <a:buChar char="Ø"/>
            </a:pPr>
            <a:r>
              <a:rPr lang="en-GB" sz="1700" dirty="0"/>
              <a:t>the importance of self-respect and how this links to their own </a:t>
            </a:r>
            <a:r>
              <a:rPr lang="en-GB" sz="1700" dirty="0" smtClean="0"/>
              <a:t>happiness</a:t>
            </a:r>
            <a:endParaRPr lang="en-GB" sz="1700" dirty="0"/>
          </a:p>
          <a:p>
            <a:pPr marL="285750" lvl="0" indent="-285750">
              <a:buFont typeface="Wingdings" panose="05000000000000000000" pitchFamily="2" charset="2"/>
              <a:buChar char="Ø"/>
            </a:pPr>
            <a:r>
              <a:rPr lang="en-GB" sz="1700" dirty="0"/>
              <a:t>that in school and in wider society they can expect to be treated with respect by others, and that in turn they should show due respect to others, including those in positions of </a:t>
            </a:r>
            <a:r>
              <a:rPr lang="en-GB" sz="1700" dirty="0" smtClean="0"/>
              <a:t>authority</a:t>
            </a:r>
            <a:endParaRPr lang="en-GB" sz="1700" dirty="0"/>
          </a:p>
          <a:p>
            <a:pPr marL="285750" lvl="0" indent="-285750">
              <a:buFont typeface="Wingdings" panose="05000000000000000000" pitchFamily="2" charset="2"/>
              <a:buChar char="Ø"/>
            </a:pPr>
            <a:r>
              <a:rPr lang="en-GB" sz="1700" dirty="0"/>
              <a:t>about different types of bullying (including cyberbullying), the impact of bullying, responsibilities of bystanders (primarily reporting bullying to an adult) and how to get </a:t>
            </a:r>
            <a:r>
              <a:rPr lang="en-GB" sz="1700" dirty="0" smtClean="0"/>
              <a:t>help</a:t>
            </a:r>
            <a:endParaRPr lang="en-GB" sz="1700" dirty="0"/>
          </a:p>
          <a:p>
            <a:pPr marL="285750" lvl="0" indent="-285750">
              <a:buFont typeface="Wingdings" panose="05000000000000000000" pitchFamily="2" charset="2"/>
              <a:buChar char="Ø"/>
            </a:pPr>
            <a:r>
              <a:rPr lang="en-GB" sz="1700" dirty="0"/>
              <a:t>what a stereotype is, and how stereotypes can be unfair, negative or </a:t>
            </a:r>
            <a:r>
              <a:rPr lang="en-GB" sz="1700" dirty="0" smtClean="0"/>
              <a:t>destructive </a:t>
            </a:r>
            <a:endParaRPr lang="en-GB" sz="1700" dirty="0"/>
          </a:p>
          <a:p>
            <a:pPr marL="285750" lvl="0" indent="-285750">
              <a:buFont typeface="Wingdings" panose="05000000000000000000" pitchFamily="2" charset="2"/>
              <a:buChar char="Ø"/>
            </a:pPr>
            <a:r>
              <a:rPr lang="en-GB" sz="1700" dirty="0"/>
              <a:t>the importance of permission-seeking and giving in relationships with friends, peers and </a:t>
            </a:r>
            <a:r>
              <a:rPr lang="en-GB" sz="1700" dirty="0" smtClean="0"/>
              <a:t>adults</a:t>
            </a:r>
            <a:endParaRPr lang="en-GB" sz="1700" dirty="0"/>
          </a:p>
        </p:txBody>
      </p:sp>
      <p:grpSp>
        <p:nvGrpSpPr>
          <p:cNvPr id="4" name="Group 3"/>
          <p:cNvGrpSpPr/>
          <p:nvPr/>
        </p:nvGrpSpPr>
        <p:grpSpPr>
          <a:xfrm>
            <a:off x="9721574" y="22326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9385998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u="sng" dirty="0" smtClean="0"/>
              <a:t>Caring Friendships</a:t>
            </a:r>
            <a:r>
              <a:rPr lang="en-GB" dirty="0" smtClean="0"/>
              <a:t/>
            </a:r>
            <a:br>
              <a:rPr lang="en-GB" dirty="0" smtClean="0"/>
            </a:br>
            <a:r>
              <a:rPr lang="en-GB" sz="2000" dirty="0" smtClean="0"/>
              <a:t>Pupils should know: </a:t>
            </a:r>
            <a:endParaRPr lang="en-GB" sz="2000" dirty="0"/>
          </a:p>
        </p:txBody>
      </p:sp>
      <p:sp>
        <p:nvSpPr>
          <p:cNvPr id="3" name="Content Placeholder 2"/>
          <p:cNvSpPr>
            <a:spLocks noGrp="1"/>
          </p:cNvSpPr>
          <p:nvPr>
            <p:ph idx="1"/>
          </p:nvPr>
        </p:nvSpPr>
        <p:spPr>
          <a:xfrm>
            <a:off x="677334" y="1828187"/>
            <a:ext cx="8596668" cy="3880773"/>
          </a:xfrm>
        </p:spPr>
        <p:txBody>
          <a:bodyPr>
            <a:noAutofit/>
          </a:bodyPr>
          <a:lstStyle/>
          <a:p>
            <a:pPr lvl="0">
              <a:buFont typeface="Wingdings" panose="05000000000000000000" pitchFamily="2" charset="2"/>
              <a:buChar char="Ø"/>
            </a:pPr>
            <a:r>
              <a:rPr lang="en-GB" dirty="0" smtClean="0"/>
              <a:t>how </a:t>
            </a:r>
            <a:r>
              <a:rPr lang="en-GB" dirty="0"/>
              <a:t>important friendships are in making us feel happy and secure, and how people choose and make </a:t>
            </a:r>
            <a:r>
              <a:rPr lang="en-GB" dirty="0" smtClean="0"/>
              <a:t>friends </a:t>
            </a:r>
            <a:endParaRPr lang="en-GB" dirty="0"/>
          </a:p>
          <a:p>
            <a:pPr lvl="0">
              <a:buFont typeface="Wingdings" panose="05000000000000000000" pitchFamily="2" charset="2"/>
              <a:buChar char="Ø"/>
            </a:pPr>
            <a:r>
              <a:rPr lang="en-GB" dirty="0"/>
              <a:t>the characteristics of friendships, including mutual respect, truthfulness, trustworthiness, loyalty, kindness, generosity, trust, sharing interests and experiences and support with problems and </a:t>
            </a:r>
            <a:r>
              <a:rPr lang="en-GB" dirty="0" smtClean="0"/>
              <a:t>difficulties</a:t>
            </a:r>
            <a:endParaRPr lang="en-GB" dirty="0"/>
          </a:p>
          <a:p>
            <a:pPr lvl="0">
              <a:buFont typeface="Wingdings" panose="05000000000000000000" pitchFamily="2" charset="2"/>
              <a:buChar char="Ø"/>
            </a:pPr>
            <a:r>
              <a:rPr lang="en-GB" dirty="0"/>
              <a:t>that healthy friendships are positive and welcoming towards others, and do not make others feel lonely or </a:t>
            </a:r>
            <a:r>
              <a:rPr lang="en-GB" dirty="0" smtClean="0"/>
              <a:t>excluded</a:t>
            </a:r>
            <a:endParaRPr lang="en-GB" dirty="0"/>
          </a:p>
          <a:p>
            <a:pPr lvl="0">
              <a:buFont typeface="Wingdings" panose="05000000000000000000" pitchFamily="2" charset="2"/>
              <a:buChar char="Ø"/>
            </a:pPr>
            <a:r>
              <a:rPr lang="en-GB" dirty="0"/>
              <a:t>that most friendships have ups and downs, and that these can often be worked through so that the friendship is repaired or even strengthened, and that resorting to violence is never </a:t>
            </a:r>
            <a:r>
              <a:rPr lang="en-GB" dirty="0" smtClean="0"/>
              <a:t>right </a:t>
            </a:r>
            <a:endParaRPr lang="en-GB" dirty="0"/>
          </a:p>
          <a:p>
            <a:pPr lvl="0">
              <a:buFont typeface="Wingdings" panose="05000000000000000000" pitchFamily="2" charset="2"/>
              <a:buChar char="Ø"/>
            </a:pPr>
            <a:r>
              <a:rPr lang="en-GB" dirty="0"/>
              <a:t>how to recognise who to trust and who not to trust, how to judge when a friendship is making them feel unhappy or uncomfortable, managing conflict, how to manage these situations and how to seek help or advice from others, if </a:t>
            </a:r>
            <a:r>
              <a:rPr lang="en-GB" dirty="0" smtClean="0"/>
              <a:t>needed</a:t>
            </a:r>
            <a:endParaRPr lang="en-GB" dirty="0"/>
          </a:p>
        </p:txBody>
      </p:sp>
      <p:grpSp>
        <p:nvGrpSpPr>
          <p:cNvPr id="5" name="Group 4"/>
          <p:cNvGrpSpPr/>
          <p:nvPr/>
        </p:nvGrpSpPr>
        <p:grpSpPr>
          <a:xfrm>
            <a:off x="9721574" y="223268"/>
            <a:ext cx="2128838" cy="1577210"/>
            <a:chOff x="0" y="0"/>
            <a:chExt cx="1905000" cy="186690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9926903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23268"/>
            <a:ext cx="8596668" cy="1870364"/>
          </a:xfrm>
        </p:spPr>
        <p:txBody>
          <a:bodyPr>
            <a:normAutofit/>
          </a:bodyPr>
          <a:lstStyle/>
          <a:p>
            <a:r>
              <a:rPr lang="en-GB" b="1" u="sng" dirty="0"/>
              <a:t>Online relationships</a:t>
            </a:r>
            <a:r>
              <a:rPr lang="en-GB" dirty="0"/>
              <a:t/>
            </a:r>
            <a:br>
              <a:rPr lang="en-GB" dirty="0"/>
            </a:br>
            <a:r>
              <a:rPr lang="en-GB" sz="2000" dirty="0"/>
              <a:t>Pupils should </a:t>
            </a:r>
            <a:r>
              <a:rPr lang="en-GB" sz="2000" dirty="0" smtClean="0"/>
              <a:t>know:</a:t>
            </a:r>
            <a:endParaRPr lang="en-GB" sz="2000" dirty="0"/>
          </a:p>
        </p:txBody>
      </p:sp>
      <p:sp>
        <p:nvSpPr>
          <p:cNvPr id="3" name="Text Placeholder 2"/>
          <p:cNvSpPr>
            <a:spLocks noGrp="1"/>
          </p:cNvSpPr>
          <p:nvPr>
            <p:ph type="body" idx="1"/>
          </p:nvPr>
        </p:nvSpPr>
        <p:spPr>
          <a:xfrm>
            <a:off x="677335" y="1958109"/>
            <a:ext cx="8596668" cy="3408998"/>
          </a:xfrm>
        </p:spPr>
        <p:txBody>
          <a:bodyPr/>
          <a:lstStyle/>
          <a:p>
            <a:pPr marL="285750" lvl="0" indent="-285750">
              <a:buFont typeface="Wingdings" panose="05000000000000000000" pitchFamily="2" charset="2"/>
              <a:buChar char="Ø"/>
            </a:pPr>
            <a:r>
              <a:rPr lang="en-GB" dirty="0"/>
              <a:t>that people sometimes behave differently online, including by pretending to be someone they are </a:t>
            </a:r>
            <a:r>
              <a:rPr lang="en-GB" dirty="0" smtClean="0"/>
              <a:t>not</a:t>
            </a:r>
            <a:endParaRPr lang="en-GB" dirty="0"/>
          </a:p>
          <a:p>
            <a:pPr marL="285750" lvl="0" indent="-285750">
              <a:buFont typeface="Wingdings" panose="05000000000000000000" pitchFamily="2" charset="2"/>
              <a:buChar char="Ø"/>
            </a:pPr>
            <a:r>
              <a:rPr lang="en-GB" dirty="0"/>
              <a:t>that the same principles apply to online relationships as to face-to-face relationships, including the importance of respect for others online including when we are </a:t>
            </a:r>
            <a:r>
              <a:rPr lang="en-GB" dirty="0" smtClean="0"/>
              <a:t>anonymous</a:t>
            </a:r>
            <a:endParaRPr lang="en-GB" dirty="0"/>
          </a:p>
          <a:p>
            <a:pPr marL="285750" lvl="0" indent="-285750">
              <a:buFont typeface="Wingdings" panose="05000000000000000000" pitchFamily="2" charset="2"/>
              <a:buChar char="Ø"/>
            </a:pPr>
            <a:r>
              <a:rPr lang="en-GB" dirty="0"/>
              <a:t>the rules and principles for keeping safe online, how to recognise risks, harmful content and contact, and how to report </a:t>
            </a:r>
            <a:r>
              <a:rPr lang="en-GB" dirty="0" smtClean="0"/>
              <a:t>them</a:t>
            </a:r>
            <a:endParaRPr lang="en-GB" dirty="0"/>
          </a:p>
          <a:p>
            <a:pPr marL="285750" lvl="0" indent="-285750">
              <a:buFont typeface="Wingdings" panose="05000000000000000000" pitchFamily="2" charset="2"/>
              <a:buChar char="Ø"/>
            </a:pPr>
            <a:r>
              <a:rPr lang="en-GB" dirty="0"/>
              <a:t>how to critically consider their online friendships and sources of information including awareness of the risks associated with people they have never </a:t>
            </a:r>
            <a:r>
              <a:rPr lang="en-GB" dirty="0" smtClean="0"/>
              <a:t>met</a:t>
            </a:r>
            <a:endParaRPr lang="en-GB" dirty="0"/>
          </a:p>
          <a:p>
            <a:pPr marL="285750" lvl="0" indent="-285750">
              <a:buFont typeface="Wingdings" panose="05000000000000000000" pitchFamily="2" charset="2"/>
              <a:buChar char="Ø"/>
            </a:pPr>
            <a:r>
              <a:rPr lang="en-GB" dirty="0"/>
              <a:t>how information and data is shared and used </a:t>
            </a:r>
            <a:r>
              <a:rPr lang="en-GB" dirty="0" smtClean="0"/>
              <a:t>online</a:t>
            </a:r>
            <a:endParaRPr lang="en-GB" dirty="0"/>
          </a:p>
        </p:txBody>
      </p:sp>
      <p:grpSp>
        <p:nvGrpSpPr>
          <p:cNvPr id="4" name="Group 3"/>
          <p:cNvGrpSpPr/>
          <p:nvPr/>
        </p:nvGrpSpPr>
        <p:grpSpPr>
          <a:xfrm>
            <a:off x="9721574" y="22326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098956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23268"/>
            <a:ext cx="8596668" cy="1551709"/>
          </a:xfrm>
        </p:spPr>
        <p:txBody>
          <a:bodyPr/>
          <a:lstStyle/>
          <a:p>
            <a:r>
              <a:rPr lang="en-GB" b="1" u="sng" dirty="0"/>
              <a:t>Being </a:t>
            </a:r>
            <a:r>
              <a:rPr lang="en-GB" b="1" u="sng" dirty="0" smtClean="0"/>
              <a:t>safe</a:t>
            </a:r>
            <a:br>
              <a:rPr lang="en-GB" b="1" u="sng" dirty="0" smtClean="0"/>
            </a:br>
            <a:r>
              <a:rPr lang="en-GB" sz="2000" dirty="0" smtClean="0"/>
              <a:t>Pupils should know:</a:t>
            </a:r>
            <a:endParaRPr lang="en-GB" sz="2000" dirty="0"/>
          </a:p>
        </p:txBody>
      </p:sp>
      <p:sp>
        <p:nvSpPr>
          <p:cNvPr id="3" name="Text Placeholder 2"/>
          <p:cNvSpPr>
            <a:spLocks noGrp="1"/>
          </p:cNvSpPr>
          <p:nvPr>
            <p:ph type="body" idx="1"/>
          </p:nvPr>
        </p:nvSpPr>
        <p:spPr>
          <a:xfrm>
            <a:off x="677334" y="2161309"/>
            <a:ext cx="9538083" cy="3658380"/>
          </a:xfrm>
        </p:spPr>
        <p:txBody>
          <a:bodyPr>
            <a:noAutofit/>
          </a:bodyPr>
          <a:lstStyle/>
          <a:p>
            <a:pPr marL="285750" lvl="0" indent="-285750">
              <a:buFont typeface="Wingdings" panose="05000000000000000000" pitchFamily="2" charset="2"/>
              <a:buChar char="Ø"/>
            </a:pPr>
            <a:r>
              <a:rPr lang="en-GB" dirty="0"/>
              <a:t>what sorts of boundaries are appropriate in friendships with peers and others (including in a digital context</a:t>
            </a:r>
            <a:r>
              <a:rPr lang="en-GB" dirty="0" smtClean="0"/>
              <a:t>)</a:t>
            </a:r>
            <a:endParaRPr lang="en-GB" dirty="0"/>
          </a:p>
          <a:p>
            <a:pPr marL="285750" lvl="0" indent="-285750">
              <a:buFont typeface="Wingdings" panose="05000000000000000000" pitchFamily="2" charset="2"/>
              <a:buChar char="Ø"/>
            </a:pPr>
            <a:r>
              <a:rPr lang="en-GB" dirty="0"/>
              <a:t>about the concept of privacy and the implications of it for both children and adults; including that it is not always right to keep secrets if they relate to being </a:t>
            </a:r>
            <a:r>
              <a:rPr lang="en-GB" dirty="0" smtClean="0"/>
              <a:t>safe </a:t>
            </a:r>
            <a:endParaRPr lang="en-GB" dirty="0"/>
          </a:p>
          <a:p>
            <a:pPr marL="285750" lvl="0" indent="-285750">
              <a:buFont typeface="Wingdings" panose="05000000000000000000" pitchFamily="2" charset="2"/>
              <a:buChar char="Ø"/>
            </a:pPr>
            <a:r>
              <a:rPr lang="en-GB" dirty="0"/>
              <a:t>that each person’s body belongs to them, and the differences between appropriate and inappropriate or unsafe physical, and other, </a:t>
            </a:r>
            <a:r>
              <a:rPr lang="en-GB" dirty="0" smtClean="0"/>
              <a:t>contact</a:t>
            </a:r>
            <a:endParaRPr lang="en-GB" dirty="0"/>
          </a:p>
          <a:p>
            <a:pPr marL="285750" lvl="0" indent="-285750">
              <a:buFont typeface="Wingdings" panose="05000000000000000000" pitchFamily="2" charset="2"/>
              <a:buChar char="Ø"/>
            </a:pPr>
            <a:r>
              <a:rPr lang="en-GB" dirty="0"/>
              <a:t>how to respond safely and appropriately to adults they may encounter (in all contexts, including online) whom they do not </a:t>
            </a:r>
            <a:r>
              <a:rPr lang="en-GB" dirty="0" smtClean="0"/>
              <a:t>know </a:t>
            </a:r>
            <a:endParaRPr lang="en-GB" dirty="0"/>
          </a:p>
          <a:p>
            <a:pPr marL="285750" lvl="0" indent="-285750">
              <a:buFont typeface="Wingdings" panose="05000000000000000000" pitchFamily="2" charset="2"/>
              <a:buChar char="Ø"/>
            </a:pPr>
            <a:r>
              <a:rPr lang="en-GB" dirty="0"/>
              <a:t>how to recognise and report feelings of being unsafe or feeling bad about any </a:t>
            </a:r>
            <a:r>
              <a:rPr lang="en-GB" dirty="0" smtClean="0"/>
              <a:t>adult</a:t>
            </a:r>
            <a:endParaRPr lang="en-GB" dirty="0"/>
          </a:p>
          <a:p>
            <a:pPr marL="285750" lvl="0" indent="-285750">
              <a:buFont typeface="Wingdings" panose="05000000000000000000" pitchFamily="2" charset="2"/>
              <a:buChar char="Ø"/>
            </a:pPr>
            <a:r>
              <a:rPr lang="en-GB" dirty="0"/>
              <a:t>how to ask for advice or help for themselves or others, and to keep trying until they are </a:t>
            </a:r>
            <a:r>
              <a:rPr lang="en-GB" dirty="0" smtClean="0"/>
              <a:t>heard </a:t>
            </a:r>
            <a:endParaRPr lang="en-GB" dirty="0"/>
          </a:p>
          <a:p>
            <a:pPr marL="285750" lvl="0" indent="-285750">
              <a:buFont typeface="Wingdings" panose="05000000000000000000" pitchFamily="2" charset="2"/>
              <a:buChar char="Ø"/>
            </a:pPr>
            <a:r>
              <a:rPr lang="en-GB" dirty="0"/>
              <a:t>how to report concerns or abuse, and the vocabulary and confidence needed to do </a:t>
            </a:r>
            <a:r>
              <a:rPr lang="en-GB" dirty="0" smtClean="0"/>
              <a:t>so</a:t>
            </a:r>
            <a:endParaRPr lang="en-GB" dirty="0"/>
          </a:p>
          <a:p>
            <a:pPr marL="285750" lvl="0" indent="-285750">
              <a:buFont typeface="Wingdings" panose="05000000000000000000" pitchFamily="2" charset="2"/>
              <a:buChar char="Ø"/>
            </a:pPr>
            <a:r>
              <a:rPr lang="en-GB" dirty="0"/>
              <a:t>where to get advice e.g. family, school and/or other </a:t>
            </a:r>
            <a:r>
              <a:rPr lang="en-GB" dirty="0" smtClean="0"/>
              <a:t>sources</a:t>
            </a:r>
            <a:endParaRPr lang="en-GB" dirty="0"/>
          </a:p>
        </p:txBody>
      </p:sp>
      <p:grpSp>
        <p:nvGrpSpPr>
          <p:cNvPr id="4" name="Group 3"/>
          <p:cNvGrpSpPr/>
          <p:nvPr/>
        </p:nvGrpSpPr>
        <p:grpSpPr>
          <a:xfrm>
            <a:off x="9721574" y="22326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7302395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3561"/>
            <a:ext cx="10515600" cy="1325563"/>
          </a:xfrm>
        </p:spPr>
        <p:txBody>
          <a:bodyPr>
            <a:normAutofit fontScale="90000"/>
          </a:bodyPr>
          <a:lstStyle/>
          <a:p>
            <a:r>
              <a:rPr lang="en-GB" dirty="0">
                <a:solidFill>
                  <a:schemeClr val="tx1"/>
                </a:solidFill>
                <a:latin typeface="+mn-lt"/>
              </a:rPr>
              <a:t/>
            </a:r>
            <a:br>
              <a:rPr lang="en-GB" dirty="0">
                <a:solidFill>
                  <a:schemeClr val="tx1"/>
                </a:solidFill>
                <a:latin typeface="+mn-lt"/>
              </a:rPr>
            </a:br>
            <a:r>
              <a:rPr lang="en-GB" dirty="0" smtClean="0">
                <a:solidFill>
                  <a:schemeClr val="tx1"/>
                </a:solidFill>
                <a:latin typeface="+mn-lt"/>
              </a:rPr>
              <a:t>                            </a:t>
            </a:r>
            <a:br>
              <a:rPr lang="en-GB" dirty="0" smtClean="0">
                <a:solidFill>
                  <a:schemeClr val="tx1"/>
                </a:solidFill>
                <a:latin typeface="+mn-lt"/>
              </a:rPr>
            </a:br>
            <a:r>
              <a:rPr lang="en-GB" dirty="0">
                <a:solidFill>
                  <a:schemeClr val="tx1"/>
                </a:solidFill>
                <a:latin typeface="+mn-lt"/>
              </a:rPr>
              <a:t> </a:t>
            </a:r>
            <a:r>
              <a:rPr lang="en-GB" dirty="0" smtClean="0">
                <a:solidFill>
                  <a:schemeClr val="tx1"/>
                </a:solidFill>
                <a:latin typeface="+mn-lt"/>
              </a:rPr>
              <a:t>                               </a:t>
            </a:r>
            <a:r>
              <a:rPr lang="en-GB" sz="4400" dirty="0" smtClean="0">
                <a:solidFill>
                  <a:schemeClr val="tx1"/>
                </a:solidFill>
                <a:latin typeface="+mn-lt"/>
              </a:rPr>
              <a:t>Acorns</a:t>
            </a:r>
            <a:r>
              <a:rPr lang="en-GB" dirty="0" smtClean="0"/>
              <a:t> </a:t>
            </a:r>
            <a:endParaRPr lang="en-GB" dirty="0"/>
          </a:p>
        </p:txBody>
      </p:sp>
      <p:pic>
        <p:nvPicPr>
          <p:cNvPr id="4" name="Picture 3"/>
          <p:cNvPicPr>
            <a:picLocks noChangeAspect="1"/>
          </p:cNvPicPr>
          <p:nvPr/>
        </p:nvPicPr>
        <p:blipFill>
          <a:blip r:embed="rId3"/>
          <a:stretch>
            <a:fillRect/>
          </a:stretch>
        </p:blipFill>
        <p:spPr>
          <a:xfrm>
            <a:off x="2616777" y="2202474"/>
            <a:ext cx="6485659" cy="2308324"/>
          </a:xfrm>
          <a:prstGeom prst="rect">
            <a:avLst/>
          </a:prstGeom>
          <a:ln>
            <a:solidFill>
              <a:schemeClr val="tx1"/>
            </a:solidFill>
          </a:ln>
        </p:spPr>
      </p:pic>
      <p:sp>
        <p:nvSpPr>
          <p:cNvPr id="7" name="TextBox 6"/>
          <p:cNvSpPr txBox="1"/>
          <p:nvPr/>
        </p:nvSpPr>
        <p:spPr>
          <a:xfrm>
            <a:off x="1537855" y="2202474"/>
            <a:ext cx="1078922" cy="2308324"/>
          </a:xfrm>
          <a:prstGeom prst="rect">
            <a:avLst/>
          </a:prstGeom>
          <a:solidFill>
            <a:srgbClr val="E8E4E8"/>
          </a:solidFill>
          <a:ln>
            <a:solidFill>
              <a:schemeClr val="tx1"/>
            </a:solidFill>
          </a:ln>
        </p:spPr>
        <p:txBody>
          <a:bodyPr wrap="square" rtlCol="0">
            <a:spAutoFit/>
          </a:bodyPr>
          <a:lstStyle/>
          <a:p>
            <a:endParaRPr lang="en-GB" dirty="0" smtClean="0">
              <a:solidFill>
                <a:srgbClr val="CC99FF"/>
              </a:solidFill>
            </a:endParaRPr>
          </a:p>
          <a:p>
            <a:endParaRPr lang="en-GB" dirty="0">
              <a:solidFill>
                <a:srgbClr val="CC99FF"/>
              </a:solidFill>
            </a:endParaRPr>
          </a:p>
          <a:p>
            <a:endParaRPr lang="en-GB" dirty="0" smtClean="0">
              <a:solidFill>
                <a:srgbClr val="CC99FF"/>
              </a:solidFill>
            </a:endParaRPr>
          </a:p>
          <a:p>
            <a:endParaRPr lang="en-GB" dirty="0">
              <a:solidFill>
                <a:srgbClr val="CC99FF"/>
              </a:solidFill>
            </a:endParaRPr>
          </a:p>
          <a:p>
            <a:endParaRPr lang="en-GB" dirty="0" smtClean="0">
              <a:solidFill>
                <a:srgbClr val="CC99FF"/>
              </a:solidFill>
            </a:endParaRPr>
          </a:p>
          <a:p>
            <a:endParaRPr lang="en-GB" dirty="0">
              <a:solidFill>
                <a:srgbClr val="CC99FF"/>
              </a:solidFill>
            </a:endParaRPr>
          </a:p>
          <a:p>
            <a:endParaRPr lang="en-GB" dirty="0" smtClean="0">
              <a:solidFill>
                <a:srgbClr val="CC99FF"/>
              </a:solidFill>
            </a:endParaRPr>
          </a:p>
          <a:p>
            <a:endParaRPr lang="en-GB" dirty="0">
              <a:solidFill>
                <a:srgbClr val="CC99FF"/>
              </a:solidFill>
            </a:endParaRPr>
          </a:p>
        </p:txBody>
      </p:sp>
      <p:sp>
        <p:nvSpPr>
          <p:cNvPr id="9" name="Rectangle 8"/>
          <p:cNvSpPr/>
          <p:nvPr/>
        </p:nvSpPr>
        <p:spPr>
          <a:xfrm>
            <a:off x="1818270" y="2759831"/>
            <a:ext cx="518091" cy="461665"/>
          </a:xfrm>
          <a:prstGeom prst="rect">
            <a:avLst/>
          </a:prstGeom>
          <a:solidFill>
            <a:srgbClr val="E8E4E8"/>
          </a:solidFill>
          <a:ln>
            <a:solidFill>
              <a:schemeClr val="bg1"/>
            </a:solidFill>
          </a:ln>
        </p:spPr>
        <p:txBody>
          <a:bodyPr wrap="none" lIns="91440" tIns="45720" rIns="91440" bIns="45720">
            <a:spAutoFit/>
          </a:bodyPr>
          <a:lstStyle/>
          <a:p>
            <a:pPr algn="ctr"/>
            <a:r>
              <a:rPr lang="en-US" sz="24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YR</a:t>
            </a:r>
            <a:endParaRPr lang="en-US"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nvGrpSpPr>
          <p:cNvPr id="6" name="Group 5"/>
          <p:cNvGrpSpPr/>
          <p:nvPr/>
        </p:nvGrpSpPr>
        <p:grpSpPr>
          <a:xfrm>
            <a:off x="9721574" y="223268"/>
            <a:ext cx="2128838" cy="1577210"/>
            <a:chOff x="0" y="0"/>
            <a:chExt cx="1905000" cy="1866900"/>
          </a:xfrm>
        </p:grpSpPr>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12971249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133600" y="2230582"/>
            <a:ext cx="374073" cy="623454"/>
          </a:xfrm>
          <a:prstGeom prst="rect">
            <a:avLst/>
          </a:prstGeom>
          <a:solidFill>
            <a:schemeClr val="bg1"/>
          </a:solidFill>
        </p:spPr>
        <p:txBody>
          <a:bodyPr wrap="square" rtlCol="0">
            <a:spAutoFit/>
          </a:bodyPr>
          <a:lstStyle/>
          <a:p>
            <a:endParaRPr lang="en-GB" dirty="0"/>
          </a:p>
        </p:txBody>
      </p:sp>
      <p:pic>
        <p:nvPicPr>
          <p:cNvPr id="4" name="Content Placeholder 4"/>
          <p:cNvPicPr>
            <a:picLocks noGrp="1" noChangeAspect="1"/>
          </p:cNvPicPr>
          <p:nvPr>
            <p:ph idx="1"/>
          </p:nvPr>
        </p:nvPicPr>
        <p:blipFill>
          <a:blip r:embed="rId3"/>
          <a:stretch>
            <a:fillRect/>
          </a:stretch>
        </p:blipFill>
        <p:spPr>
          <a:xfrm>
            <a:off x="2651413" y="1367414"/>
            <a:ext cx="6438900" cy="2409825"/>
          </a:xfrm>
          <a:prstGeom prst="rect">
            <a:avLst/>
          </a:prstGeom>
          <a:ln>
            <a:solidFill>
              <a:schemeClr val="accent4"/>
            </a:solidFill>
          </a:ln>
        </p:spPr>
      </p:pic>
      <p:pic>
        <p:nvPicPr>
          <p:cNvPr id="5" name="Picture 4"/>
          <p:cNvPicPr>
            <a:picLocks noChangeAspect="1"/>
          </p:cNvPicPr>
          <p:nvPr/>
        </p:nvPicPr>
        <p:blipFill>
          <a:blip r:embed="rId4"/>
          <a:stretch>
            <a:fillRect/>
          </a:stretch>
        </p:blipFill>
        <p:spPr>
          <a:xfrm>
            <a:off x="2651413" y="3777239"/>
            <a:ext cx="6438900" cy="2876550"/>
          </a:xfrm>
          <a:prstGeom prst="rect">
            <a:avLst/>
          </a:prstGeom>
          <a:ln>
            <a:solidFill>
              <a:srgbClr val="FF0000"/>
            </a:solidFill>
          </a:ln>
        </p:spPr>
      </p:pic>
      <p:sp>
        <p:nvSpPr>
          <p:cNvPr id="6" name="TextBox 5"/>
          <p:cNvSpPr txBox="1"/>
          <p:nvPr/>
        </p:nvSpPr>
        <p:spPr>
          <a:xfrm>
            <a:off x="2867891" y="443345"/>
            <a:ext cx="5929745" cy="769441"/>
          </a:xfrm>
          <a:prstGeom prst="rect">
            <a:avLst/>
          </a:prstGeom>
          <a:noFill/>
        </p:spPr>
        <p:txBody>
          <a:bodyPr wrap="square" rtlCol="0">
            <a:spAutoFit/>
          </a:bodyPr>
          <a:lstStyle/>
          <a:p>
            <a:r>
              <a:rPr lang="en-GB" sz="4400" dirty="0" smtClean="0"/>
              <a:t>Year 1 and Year 2</a:t>
            </a:r>
            <a:endParaRPr lang="en-GB" sz="4400" dirty="0"/>
          </a:p>
        </p:txBody>
      </p:sp>
      <p:sp>
        <p:nvSpPr>
          <p:cNvPr id="8" name="TextBox 7"/>
          <p:cNvSpPr txBox="1"/>
          <p:nvPr/>
        </p:nvSpPr>
        <p:spPr>
          <a:xfrm>
            <a:off x="1925782" y="1833662"/>
            <a:ext cx="725631" cy="2031325"/>
          </a:xfrm>
          <a:prstGeom prst="rect">
            <a:avLst/>
          </a:prstGeom>
          <a:solidFill>
            <a:srgbClr val="F2B800"/>
          </a:solidFill>
          <a:ln>
            <a:solidFill>
              <a:srgbClr val="F2B800"/>
            </a:solidFill>
          </a:ln>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sp>
        <p:nvSpPr>
          <p:cNvPr id="11" name="Rectangle 10"/>
          <p:cNvSpPr/>
          <p:nvPr/>
        </p:nvSpPr>
        <p:spPr>
          <a:xfrm>
            <a:off x="1986948" y="2230582"/>
            <a:ext cx="520725" cy="461665"/>
          </a:xfrm>
          <a:prstGeom prst="rect">
            <a:avLst/>
          </a:prstGeom>
          <a:noFill/>
          <a:ln>
            <a:solidFill>
              <a:schemeClr val="bg1"/>
            </a:solidFill>
          </a:ln>
        </p:spPr>
        <p:txBody>
          <a:bodyPr wrap="square" lIns="91440" tIns="45720" rIns="91440" bIns="45720">
            <a:spAutoFit/>
          </a:bodyPr>
          <a:lstStyle/>
          <a:p>
            <a:pPr algn="ctr"/>
            <a:r>
              <a:rPr lang="en-US" sz="24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Y1</a:t>
            </a:r>
            <a:endParaRPr lang="en-US"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3" name="TextBox 12"/>
          <p:cNvSpPr txBox="1"/>
          <p:nvPr/>
        </p:nvSpPr>
        <p:spPr>
          <a:xfrm>
            <a:off x="1925782" y="3822312"/>
            <a:ext cx="725631" cy="2538989"/>
          </a:xfrm>
          <a:prstGeom prst="rect">
            <a:avLst/>
          </a:prstGeom>
          <a:solidFill>
            <a:schemeClr val="accent2"/>
          </a:solidFill>
          <a:ln>
            <a:solidFill>
              <a:srgbClr val="FF0000"/>
            </a:solidFill>
          </a:ln>
        </p:spPr>
        <p:txBody>
          <a:bodyPr wrap="square" rtlCol="0">
            <a:spAutoFit/>
          </a:bodyPr>
          <a:lstStyle/>
          <a:p>
            <a:endParaRPr lang="en-GB" dirty="0"/>
          </a:p>
        </p:txBody>
      </p:sp>
      <p:sp>
        <p:nvSpPr>
          <p:cNvPr id="15" name="Rectangle 14"/>
          <p:cNvSpPr/>
          <p:nvPr/>
        </p:nvSpPr>
        <p:spPr>
          <a:xfrm>
            <a:off x="2060274" y="4533387"/>
            <a:ext cx="517813" cy="461665"/>
          </a:xfrm>
          <a:prstGeom prst="rect">
            <a:avLst/>
          </a:prstGeom>
          <a:noFill/>
          <a:ln>
            <a:solidFill>
              <a:schemeClr val="bg1"/>
            </a:solidFill>
          </a:ln>
        </p:spPr>
        <p:txBody>
          <a:bodyPr wrap="square" lIns="91440" tIns="45720" rIns="91440" bIns="45720">
            <a:spAutoFit/>
          </a:bodyPr>
          <a:lstStyle/>
          <a:p>
            <a:pPr algn="ctr"/>
            <a:r>
              <a:rPr lang="en-US" sz="24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Y2</a:t>
            </a:r>
            <a:endParaRPr lang="en-US"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nvGrpSpPr>
          <p:cNvPr id="10" name="Group 9"/>
          <p:cNvGrpSpPr/>
          <p:nvPr/>
        </p:nvGrpSpPr>
        <p:grpSpPr>
          <a:xfrm>
            <a:off x="9721574" y="223268"/>
            <a:ext cx="2128838" cy="1577210"/>
            <a:chOff x="0" y="0"/>
            <a:chExt cx="1905000" cy="1866900"/>
          </a:xfrm>
        </p:grpSpPr>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25124677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196109" y="1250228"/>
            <a:ext cx="8409709" cy="5114925"/>
          </a:xfrm>
          <a:prstGeom prst="rect">
            <a:avLst/>
          </a:prstGeom>
        </p:spPr>
      </p:pic>
      <p:sp>
        <p:nvSpPr>
          <p:cNvPr id="5" name="TextBox 4"/>
          <p:cNvSpPr txBox="1"/>
          <p:nvPr/>
        </p:nvSpPr>
        <p:spPr>
          <a:xfrm>
            <a:off x="2424545" y="360218"/>
            <a:ext cx="6567055" cy="769441"/>
          </a:xfrm>
          <a:prstGeom prst="rect">
            <a:avLst/>
          </a:prstGeom>
          <a:noFill/>
        </p:spPr>
        <p:txBody>
          <a:bodyPr wrap="square" rtlCol="0">
            <a:spAutoFit/>
          </a:bodyPr>
          <a:lstStyle/>
          <a:p>
            <a:pPr algn="ctr"/>
            <a:r>
              <a:rPr lang="en-GB" sz="4400" dirty="0" smtClean="0"/>
              <a:t>Year 3 and 4</a:t>
            </a:r>
            <a:endParaRPr lang="en-GB" sz="4400" dirty="0"/>
          </a:p>
        </p:txBody>
      </p:sp>
      <p:grpSp>
        <p:nvGrpSpPr>
          <p:cNvPr id="6" name="Group 5"/>
          <p:cNvGrpSpPr/>
          <p:nvPr/>
        </p:nvGrpSpPr>
        <p:grpSpPr>
          <a:xfrm>
            <a:off x="9721574" y="223268"/>
            <a:ext cx="2128838" cy="1577210"/>
            <a:chOff x="0" y="0"/>
            <a:chExt cx="1905000" cy="1866900"/>
          </a:xfrm>
        </p:grpSpPr>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39915204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Primary Curriculum overview</a:t>
            </a:r>
            <a:endParaRPr lang="en-GB" b="1" u="sng" dirty="0"/>
          </a:p>
        </p:txBody>
      </p:sp>
      <p:sp>
        <p:nvSpPr>
          <p:cNvPr id="3" name="Content Placeholder 2"/>
          <p:cNvSpPr>
            <a:spLocks noGrp="1"/>
          </p:cNvSpPr>
          <p:nvPr>
            <p:ph idx="1"/>
          </p:nvPr>
        </p:nvSpPr>
        <p:spPr>
          <a:xfrm>
            <a:off x="695274" y="1620982"/>
            <a:ext cx="8596668" cy="3880773"/>
          </a:xfrm>
        </p:spPr>
        <p:txBody>
          <a:bodyPr>
            <a:noAutofit/>
          </a:bodyPr>
          <a:lstStyle/>
          <a:p>
            <a:pPr>
              <a:buFont typeface="Wingdings" panose="05000000000000000000" pitchFamily="2" charset="2"/>
              <a:buChar char="Ø"/>
            </a:pPr>
            <a:r>
              <a:rPr lang="en-US" dirty="0">
                <a:latin typeface="Trebuchet MS" panose="020B0603020202020204" pitchFamily="34" charset="0"/>
                <a:ea typeface="Roboto" panose="02000000000000000000" pitchFamily="2" charset="0"/>
              </a:rPr>
              <a:t>The focus in primary school is on building positive relationships, including friendships, family relationships and relationships with other children and </a:t>
            </a:r>
            <a:r>
              <a:rPr lang="en-US" dirty="0" smtClean="0">
                <a:latin typeface="Trebuchet MS" panose="020B0603020202020204" pitchFamily="34" charset="0"/>
                <a:ea typeface="Roboto" panose="02000000000000000000" pitchFamily="2" charset="0"/>
              </a:rPr>
              <a:t>adults</a:t>
            </a:r>
            <a:endParaRPr lang="en-GB" dirty="0">
              <a:latin typeface="Trebuchet MS" panose="020B0603020202020204" pitchFamily="34" charset="0"/>
              <a:ea typeface="Roboto" panose="02000000000000000000" pitchFamily="2" charset="0"/>
            </a:endParaRPr>
          </a:p>
          <a:p>
            <a:pPr>
              <a:buFont typeface="Wingdings" panose="05000000000000000000" pitchFamily="2" charset="2"/>
              <a:buChar char="Ø"/>
            </a:pPr>
            <a:r>
              <a:rPr lang="en-US" dirty="0">
                <a:latin typeface="Trebuchet MS" panose="020B0603020202020204" pitchFamily="34" charset="0"/>
                <a:ea typeface="Roboto" panose="02000000000000000000" pitchFamily="2" charset="0"/>
              </a:rPr>
              <a:t>Establishing personal space and boundaries, showing respect, </a:t>
            </a:r>
            <a:r>
              <a:rPr lang="en-US" dirty="0" err="1">
                <a:latin typeface="Trebuchet MS" panose="020B0603020202020204" pitchFamily="34" charset="0"/>
                <a:ea typeface="Roboto" panose="02000000000000000000" pitchFamily="2" charset="0"/>
              </a:rPr>
              <a:t>recognising</a:t>
            </a:r>
            <a:r>
              <a:rPr lang="en-US" dirty="0">
                <a:latin typeface="Trebuchet MS" panose="020B0603020202020204" pitchFamily="34" charset="0"/>
                <a:ea typeface="Roboto" panose="02000000000000000000" pitchFamily="2" charset="0"/>
              </a:rPr>
              <a:t> and understanding the differences between appropriate and inappropriate/unsafe contact - physical or otherwise; these are the forerunners of teaching about consent, which takes place at secondary </a:t>
            </a:r>
            <a:r>
              <a:rPr lang="en-US" dirty="0" smtClean="0">
                <a:latin typeface="Trebuchet MS" panose="020B0603020202020204" pitchFamily="34" charset="0"/>
                <a:ea typeface="Roboto" panose="02000000000000000000" pitchFamily="2" charset="0"/>
              </a:rPr>
              <a:t>school </a:t>
            </a:r>
            <a:endParaRPr lang="en-GB" dirty="0">
              <a:latin typeface="Trebuchet MS" panose="020B0603020202020204" pitchFamily="34" charset="0"/>
              <a:ea typeface="Roboto" panose="02000000000000000000" pitchFamily="2" charset="0"/>
            </a:endParaRPr>
          </a:p>
          <a:p>
            <a:pPr>
              <a:buFont typeface="Wingdings" panose="05000000000000000000" pitchFamily="2" charset="2"/>
              <a:buChar char="Ø"/>
            </a:pPr>
            <a:r>
              <a:rPr lang="en-US" dirty="0">
                <a:latin typeface="Trebuchet MS" panose="020B0603020202020204" pitchFamily="34" charset="0"/>
                <a:ea typeface="Roboto" panose="02000000000000000000" pitchFamily="2" charset="0"/>
              </a:rPr>
              <a:t>Teachers should talk to pupils about the features of a healthy relationship, which is more likely to lead them to happiness and security; this should include online safety. Relationships education also creates an opportunity to teach pupils about positive emotional and mental wellbeing, including how friendships can support good mental </a:t>
            </a:r>
            <a:r>
              <a:rPr lang="en-US" dirty="0" smtClean="0">
                <a:latin typeface="Trebuchet MS" panose="020B0603020202020204" pitchFamily="34" charset="0"/>
                <a:ea typeface="Roboto" panose="02000000000000000000" pitchFamily="2" charset="0"/>
              </a:rPr>
              <a:t>health</a:t>
            </a:r>
            <a:endParaRPr lang="en-US" dirty="0">
              <a:latin typeface="Trebuchet MS" panose="020B0603020202020204" pitchFamily="34" charset="0"/>
              <a:ea typeface="Roboto" panose="02000000000000000000" pitchFamily="2" charset="0"/>
            </a:endParaRPr>
          </a:p>
          <a:p>
            <a:endParaRPr lang="en-GB" sz="2000" dirty="0"/>
          </a:p>
        </p:txBody>
      </p:sp>
      <p:sp>
        <p:nvSpPr>
          <p:cNvPr id="4" name="TextBox 3">
            <a:hlinkClick r:id="rId3"/>
            <a:extLst>
              <a:ext uri="{FF2B5EF4-FFF2-40B4-BE49-F238E27FC236}">
                <a16:creationId xmlns:a16="http://schemas.microsoft.com/office/drawing/2014/main" id="{F92E7DAA-40E0-904B-9FDC-E8FB4A08BA7A}"/>
              </a:ext>
            </a:extLst>
          </p:cNvPr>
          <p:cNvSpPr txBox="1"/>
          <p:nvPr/>
        </p:nvSpPr>
        <p:spPr>
          <a:xfrm>
            <a:off x="1828267" y="5936845"/>
            <a:ext cx="6898401" cy="669412"/>
          </a:xfrm>
          <a:prstGeom prst="rect">
            <a:avLst/>
          </a:prstGeom>
          <a:solidFill>
            <a:schemeClr val="accent3"/>
          </a:solidFill>
          <a:ln w="38100">
            <a:noFill/>
            <a:miter lim="800000"/>
          </a:ln>
        </p:spPr>
        <p:txBody>
          <a:bodyPr wrap="square" lIns="108000" tIns="108000" rIns="108000" bIns="108000" rtlCol="0">
            <a:noAutofit/>
          </a:bodyPr>
          <a:lstStyle/>
          <a:p>
            <a:pPr>
              <a:spcAft>
                <a:spcPts val="600"/>
              </a:spcAft>
            </a:pPr>
            <a:r>
              <a:rPr lang="en-GB" sz="1400" u="sng" dirty="0">
                <a:solidFill>
                  <a:schemeClr val="bg1"/>
                </a:solidFill>
                <a:latin typeface="Roboto" panose="02000000000000000000" pitchFamily="2" charset="0"/>
                <a:ea typeface="Roboto" panose="02000000000000000000" pitchFamily="2" charset="0"/>
              </a:rPr>
              <a:t>https://www.gov.uk/government/publications/relationships-education-relationships-and-sex-education-rse-and-health-education/relationships-education-primary</a:t>
            </a:r>
          </a:p>
        </p:txBody>
      </p:sp>
      <p:grpSp>
        <p:nvGrpSpPr>
          <p:cNvPr id="5" name="Group 4"/>
          <p:cNvGrpSpPr/>
          <p:nvPr/>
        </p:nvGrpSpPr>
        <p:grpSpPr>
          <a:xfrm>
            <a:off x="9721574" y="223268"/>
            <a:ext cx="2128838" cy="1577210"/>
            <a:chOff x="0" y="0"/>
            <a:chExt cx="1905000" cy="1866900"/>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187137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smtClean="0">
                <a:solidFill>
                  <a:schemeClr val="accent2"/>
                </a:solidFill>
                <a:latin typeface="Trebuchet MS" panose="020B0603020202020204" pitchFamily="34" charset="0"/>
                <a:ea typeface="Roboto" panose="02000000000000000000" pitchFamily="2" charset="0"/>
              </a:rPr>
              <a:t>At </a:t>
            </a:r>
            <a:r>
              <a:rPr lang="en-US" sz="2800" b="1" dirty="0">
                <a:solidFill>
                  <a:schemeClr val="accent2"/>
                </a:solidFill>
                <a:latin typeface="Trebuchet MS" panose="020B0603020202020204" pitchFamily="34" charset="0"/>
                <a:ea typeface="Roboto" panose="02000000000000000000" pitchFamily="2" charset="0"/>
              </a:rPr>
              <a:t>the end of primary school, children should know about the </a:t>
            </a:r>
            <a:r>
              <a:rPr lang="en-US" sz="2800" b="1" dirty="0" smtClean="0">
                <a:solidFill>
                  <a:schemeClr val="accent2"/>
                </a:solidFill>
                <a:latin typeface="Trebuchet MS" panose="020B0603020202020204" pitchFamily="34" charset="0"/>
                <a:ea typeface="Roboto" panose="02000000000000000000" pitchFamily="2" charset="0"/>
              </a:rPr>
              <a:t>following for Relationship Education:</a:t>
            </a:r>
            <a:r>
              <a:rPr lang="en-US" b="1" dirty="0">
                <a:solidFill>
                  <a:schemeClr val="accent2"/>
                </a:solidFill>
                <a:latin typeface="Trebuchet MS" panose="020B0603020202020204" pitchFamily="34" charset="0"/>
                <a:ea typeface="Roboto" panose="02000000000000000000" pitchFamily="2" charset="0"/>
              </a:rPr>
              <a:t/>
            </a:r>
            <a:br>
              <a:rPr lang="en-US" b="1" dirty="0">
                <a:solidFill>
                  <a:schemeClr val="accent2"/>
                </a:solidFill>
                <a:latin typeface="Trebuchet MS" panose="020B0603020202020204" pitchFamily="34" charset="0"/>
                <a:ea typeface="Roboto" panose="02000000000000000000" pitchFamily="2" charset="0"/>
              </a:rPr>
            </a:br>
            <a:endParaRPr lang="en-GB" dirty="0">
              <a:solidFill>
                <a:schemeClr val="accent2"/>
              </a:solidFill>
              <a:latin typeface="Trebuchet MS" panose="020B0603020202020204" pitchFamily="34" charset="0"/>
            </a:endParaRPr>
          </a:p>
        </p:txBody>
      </p:sp>
      <p:grpSp>
        <p:nvGrpSpPr>
          <p:cNvPr id="5" name="Group 4"/>
          <p:cNvGrpSpPr/>
          <p:nvPr/>
        </p:nvGrpSpPr>
        <p:grpSpPr>
          <a:xfrm>
            <a:off x="9721574" y="223268"/>
            <a:ext cx="2128838" cy="1577210"/>
            <a:chOff x="0" y="0"/>
            <a:chExt cx="1905000" cy="186690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graphicFrame>
        <p:nvGraphicFramePr>
          <p:cNvPr id="3" name="Table 2"/>
          <p:cNvGraphicFramePr>
            <a:graphicFrameLocks noGrp="1"/>
          </p:cNvGraphicFramePr>
          <p:nvPr>
            <p:extLst>
              <p:ext uri="{D42A27DB-BD31-4B8C-83A1-F6EECF244321}">
                <p14:modId xmlns:p14="http://schemas.microsoft.com/office/powerpoint/2010/main" val="3784998386"/>
              </p:ext>
            </p:extLst>
          </p:nvPr>
        </p:nvGraphicFramePr>
        <p:xfrm>
          <a:off x="581890" y="2503055"/>
          <a:ext cx="10898910" cy="3345411"/>
        </p:xfrm>
        <a:graphic>
          <a:graphicData uri="http://schemas.openxmlformats.org/drawingml/2006/table">
            <a:tbl>
              <a:tblPr firstRow="1" bandRow="1">
                <a:tableStyleId>{5C22544A-7EE6-4342-B048-85BDC9FD1C3A}</a:tableStyleId>
              </a:tblPr>
              <a:tblGrid>
                <a:gridCol w="2720599">
                  <a:extLst>
                    <a:ext uri="{9D8B030D-6E8A-4147-A177-3AD203B41FA5}">
                      <a16:colId xmlns:a16="http://schemas.microsoft.com/office/drawing/2014/main" val="3546637047"/>
                    </a:ext>
                  </a:extLst>
                </a:gridCol>
                <a:gridCol w="8178311">
                  <a:extLst>
                    <a:ext uri="{9D8B030D-6E8A-4147-A177-3AD203B41FA5}">
                      <a16:colId xmlns:a16="http://schemas.microsoft.com/office/drawing/2014/main" val="1367941255"/>
                    </a:ext>
                  </a:extLst>
                </a:gridCol>
              </a:tblGrid>
              <a:tr h="785091">
                <a:tc>
                  <a:txBody>
                    <a:bodyPr/>
                    <a:lstStyle/>
                    <a:p>
                      <a:r>
                        <a:rPr lang="en-GB" sz="1600" b="1" dirty="0" smtClean="0"/>
                        <a:t>Families and people who care for them</a:t>
                      </a:r>
                      <a:endParaRPr lang="en-GB" sz="1600" b="1" dirty="0"/>
                    </a:p>
                  </a:txBody>
                  <a:tcPr/>
                </a:tc>
                <a:tc>
                  <a:txBody>
                    <a:bodyPr/>
                    <a:lstStyle/>
                    <a:p>
                      <a:r>
                        <a:rPr lang="en-GB" sz="1600" b="0" dirty="0" smtClean="0">
                          <a:solidFill>
                            <a:schemeClr val="tx1"/>
                          </a:solidFill>
                        </a:rPr>
                        <a:t>Including characteristics</a:t>
                      </a:r>
                      <a:r>
                        <a:rPr lang="en-GB" sz="1600" b="0" baseline="0" dirty="0" smtClean="0">
                          <a:solidFill>
                            <a:schemeClr val="tx1"/>
                          </a:solidFill>
                        </a:rPr>
                        <a:t> of a healthy family life, commitment, marriage, different types of relationships and families and relationships that make them feel unsafe</a:t>
                      </a:r>
                      <a:endParaRPr lang="en-GB" sz="1600" b="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161731637"/>
                  </a:ext>
                </a:extLst>
              </a:tr>
              <a:tr h="370840">
                <a:tc>
                  <a:txBody>
                    <a:bodyPr/>
                    <a:lstStyle/>
                    <a:p>
                      <a:r>
                        <a:rPr lang="en-GB" sz="1600" b="1" dirty="0" smtClean="0">
                          <a:solidFill>
                            <a:schemeClr val="bg1"/>
                          </a:solidFill>
                        </a:rPr>
                        <a:t>Caring friendships</a:t>
                      </a:r>
                      <a:endParaRPr lang="en-GB" sz="1600" b="1" dirty="0">
                        <a:solidFill>
                          <a:schemeClr val="bg1"/>
                        </a:solidFill>
                      </a:endParaRPr>
                    </a:p>
                  </a:txBody>
                  <a:tcPr>
                    <a:solidFill>
                      <a:schemeClr val="accent1"/>
                    </a:solidFill>
                  </a:tcPr>
                </a:tc>
                <a:tc>
                  <a:txBody>
                    <a:bodyPr/>
                    <a:lstStyle/>
                    <a:p>
                      <a:r>
                        <a:rPr lang="en-GB" sz="1600" dirty="0" smtClean="0"/>
                        <a:t>Including characteristics of friendships, how to repair</a:t>
                      </a:r>
                      <a:r>
                        <a:rPr lang="en-GB" sz="1600" baseline="0" dirty="0" smtClean="0"/>
                        <a:t> friendships, managing conflict and who to trust</a:t>
                      </a:r>
                      <a:endParaRPr lang="en-GB" sz="1600" dirty="0"/>
                    </a:p>
                  </a:txBody>
                  <a:tcPr>
                    <a:solidFill>
                      <a:schemeClr val="accent1">
                        <a:lumMod val="20000"/>
                        <a:lumOff val="80000"/>
                      </a:schemeClr>
                    </a:solidFill>
                  </a:tcPr>
                </a:tc>
                <a:extLst>
                  <a:ext uri="{0D108BD9-81ED-4DB2-BD59-A6C34878D82A}">
                    <a16:rowId xmlns:a16="http://schemas.microsoft.com/office/drawing/2014/main" val="2622028600"/>
                  </a:ext>
                </a:extLst>
              </a:tr>
              <a:tr h="370840">
                <a:tc>
                  <a:txBody>
                    <a:bodyPr/>
                    <a:lstStyle/>
                    <a:p>
                      <a:r>
                        <a:rPr lang="en-GB" sz="1600" b="1" dirty="0" smtClean="0">
                          <a:solidFill>
                            <a:schemeClr val="bg1"/>
                          </a:solidFill>
                        </a:rPr>
                        <a:t>Respectful relationships</a:t>
                      </a:r>
                      <a:endParaRPr lang="en-GB" sz="1600" b="1" dirty="0">
                        <a:solidFill>
                          <a:schemeClr val="bg1"/>
                        </a:solidFill>
                      </a:endParaRPr>
                    </a:p>
                  </a:txBody>
                  <a:tcPr>
                    <a:solidFill>
                      <a:schemeClr val="accent1"/>
                    </a:solidFill>
                  </a:tcPr>
                </a:tc>
                <a:tc>
                  <a:txBody>
                    <a:bodyPr/>
                    <a:lstStyle/>
                    <a:p>
                      <a:r>
                        <a:rPr lang="en-GB" sz="1600" dirty="0" smtClean="0"/>
                        <a:t>The</a:t>
                      </a:r>
                      <a:r>
                        <a:rPr lang="en-GB" sz="1600" baseline="0" dirty="0" smtClean="0"/>
                        <a:t> importance of respecting the similarities and differences of others, courtesy and manners, self respect, bullying and cyberbullying, stereotypes and how they can be negative and positive</a:t>
                      </a:r>
                      <a:endParaRPr lang="en-GB" sz="1600" dirty="0"/>
                    </a:p>
                  </a:txBody>
                  <a:tcPr>
                    <a:solidFill>
                      <a:schemeClr val="accent1">
                        <a:lumMod val="20000"/>
                        <a:lumOff val="80000"/>
                      </a:schemeClr>
                    </a:solidFill>
                  </a:tcPr>
                </a:tc>
                <a:extLst>
                  <a:ext uri="{0D108BD9-81ED-4DB2-BD59-A6C34878D82A}">
                    <a16:rowId xmlns:a16="http://schemas.microsoft.com/office/drawing/2014/main" val="207766949"/>
                  </a:ext>
                </a:extLst>
              </a:tr>
              <a:tr h="370840">
                <a:tc>
                  <a:txBody>
                    <a:bodyPr/>
                    <a:lstStyle/>
                    <a:p>
                      <a:r>
                        <a:rPr lang="en-GB" sz="1600" b="1" dirty="0" smtClean="0">
                          <a:solidFill>
                            <a:schemeClr val="bg1"/>
                          </a:solidFill>
                        </a:rPr>
                        <a:t>Online</a:t>
                      </a:r>
                      <a:r>
                        <a:rPr lang="en-GB" sz="1600" b="1" baseline="0" dirty="0" smtClean="0">
                          <a:solidFill>
                            <a:schemeClr val="bg1"/>
                          </a:solidFill>
                        </a:rPr>
                        <a:t> relationships</a:t>
                      </a:r>
                      <a:endParaRPr lang="en-GB" sz="1600" b="1" dirty="0">
                        <a:solidFill>
                          <a:schemeClr val="bg1"/>
                        </a:solidFill>
                      </a:endParaRPr>
                    </a:p>
                  </a:txBody>
                  <a:tcPr>
                    <a:solidFill>
                      <a:schemeClr val="accent1"/>
                    </a:solidFill>
                  </a:tcPr>
                </a:tc>
                <a:tc>
                  <a:txBody>
                    <a:bodyPr/>
                    <a:lstStyle/>
                    <a:p>
                      <a:r>
                        <a:rPr lang="en-GB" sz="1600" dirty="0" smtClean="0"/>
                        <a:t>Applying the same principles to relationships online and offline,</a:t>
                      </a:r>
                      <a:r>
                        <a:rPr lang="en-GB" sz="1600" baseline="0" dirty="0" smtClean="0"/>
                        <a:t> people pretending to be someone they are not, keeping safe online and data sharing</a:t>
                      </a:r>
                      <a:endParaRPr lang="en-GB" sz="1600" dirty="0"/>
                    </a:p>
                  </a:txBody>
                  <a:tcPr>
                    <a:solidFill>
                      <a:schemeClr val="accent1">
                        <a:lumMod val="20000"/>
                        <a:lumOff val="80000"/>
                      </a:schemeClr>
                    </a:solidFill>
                  </a:tcPr>
                </a:tc>
                <a:extLst>
                  <a:ext uri="{0D108BD9-81ED-4DB2-BD59-A6C34878D82A}">
                    <a16:rowId xmlns:a16="http://schemas.microsoft.com/office/drawing/2014/main" val="3566352322"/>
                  </a:ext>
                </a:extLst>
              </a:tr>
              <a:tr h="370840">
                <a:tc>
                  <a:txBody>
                    <a:bodyPr/>
                    <a:lstStyle/>
                    <a:p>
                      <a:r>
                        <a:rPr lang="en-GB" sz="1600" b="1" dirty="0" smtClean="0">
                          <a:solidFill>
                            <a:schemeClr val="bg1"/>
                          </a:solidFill>
                        </a:rPr>
                        <a:t>Being safe</a:t>
                      </a:r>
                      <a:endParaRPr lang="en-GB" sz="1600" b="1" dirty="0">
                        <a:solidFill>
                          <a:schemeClr val="bg1"/>
                        </a:solidFill>
                      </a:endParaRPr>
                    </a:p>
                  </a:txBody>
                  <a:tcPr>
                    <a:solidFill>
                      <a:schemeClr val="accent1"/>
                    </a:solidFill>
                  </a:tcPr>
                </a:tc>
                <a:tc>
                  <a:txBody>
                    <a:bodyPr/>
                    <a:lstStyle/>
                    <a:p>
                      <a:r>
                        <a:rPr lang="en-GB" sz="1600" dirty="0" smtClean="0"/>
                        <a:t>Appropriate boundaries,</a:t>
                      </a:r>
                      <a:r>
                        <a:rPr lang="en-GB" sz="1600" baseline="0" dirty="0" smtClean="0"/>
                        <a:t> privacy, how to recognise and report feeling unsafe or uncomfortable</a:t>
                      </a:r>
                      <a:endParaRPr lang="en-GB" sz="1600" dirty="0"/>
                    </a:p>
                  </a:txBody>
                  <a:tcPr>
                    <a:solidFill>
                      <a:schemeClr val="accent1">
                        <a:lumMod val="20000"/>
                        <a:lumOff val="80000"/>
                      </a:schemeClr>
                    </a:solidFill>
                  </a:tcPr>
                </a:tc>
                <a:extLst>
                  <a:ext uri="{0D108BD9-81ED-4DB2-BD59-A6C34878D82A}">
                    <a16:rowId xmlns:a16="http://schemas.microsoft.com/office/drawing/2014/main" val="3553173381"/>
                  </a:ext>
                </a:extLst>
              </a:tr>
            </a:tbl>
          </a:graphicData>
        </a:graphic>
      </p:graphicFrame>
    </p:spTree>
    <p:extLst>
      <p:ext uri="{BB962C8B-B14F-4D97-AF65-F5344CB8AC3E}">
        <p14:creationId xmlns:p14="http://schemas.microsoft.com/office/powerpoint/2010/main" val="20124369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7164"/>
            <a:ext cx="8596668" cy="997527"/>
          </a:xfrm>
        </p:spPr>
        <p:txBody>
          <a:bodyPr>
            <a:normAutofit/>
          </a:bodyPr>
          <a:lstStyle/>
          <a:p>
            <a:r>
              <a:rPr lang="en-GB" sz="2800" b="1" dirty="0" smtClean="0">
                <a:solidFill>
                  <a:schemeClr val="accent1">
                    <a:lumMod val="75000"/>
                  </a:schemeClr>
                </a:solidFill>
              </a:rPr>
              <a:t>At the end of Primary School children should know about the following for Health Education:</a:t>
            </a:r>
            <a:endParaRPr lang="en-GB" sz="2800" b="1" dirty="0">
              <a:solidFill>
                <a:schemeClr val="accent1">
                  <a:lumMod val="75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05240126"/>
              </p:ext>
            </p:extLst>
          </p:nvPr>
        </p:nvGraphicFramePr>
        <p:xfrm>
          <a:off x="603442" y="1305560"/>
          <a:ext cx="10905067" cy="5316002"/>
        </p:xfrm>
        <a:graphic>
          <a:graphicData uri="http://schemas.openxmlformats.org/drawingml/2006/table">
            <a:tbl>
              <a:tblPr firstRow="1" bandRow="1">
                <a:tableStyleId>{5C22544A-7EE6-4342-B048-85BDC9FD1C3A}</a:tableStyleId>
              </a:tblPr>
              <a:tblGrid>
                <a:gridCol w="1823277">
                  <a:extLst>
                    <a:ext uri="{9D8B030D-6E8A-4147-A177-3AD203B41FA5}">
                      <a16:colId xmlns:a16="http://schemas.microsoft.com/office/drawing/2014/main" val="1471715287"/>
                    </a:ext>
                  </a:extLst>
                </a:gridCol>
                <a:gridCol w="9081790">
                  <a:extLst>
                    <a:ext uri="{9D8B030D-6E8A-4147-A177-3AD203B41FA5}">
                      <a16:colId xmlns:a16="http://schemas.microsoft.com/office/drawing/2014/main" val="872545679"/>
                    </a:ext>
                  </a:extLst>
                </a:gridCol>
              </a:tblGrid>
              <a:tr h="737224">
                <a:tc>
                  <a:txBody>
                    <a:bodyPr/>
                    <a:lstStyle/>
                    <a:p>
                      <a:r>
                        <a:rPr lang="en-GB" sz="1200" dirty="0" smtClean="0"/>
                        <a:t>Mental wellbeing </a:t>
                      </a:r>
                      <a:endParaRPr lang="en-GB" sz="1200" dirty="0"/>
                    </a:p>
                  </a:txBody>
                  <a:tcPr/>
                </a:tc>
                <a:tc>
                  <a:txBody>
                    <a:bodyPr/>
                    <a:lstStyle/>
                    <a:p>
                      <a:r>
                        <a:rPr lang="en-GB" sz="1100" dirty="0" smtClean="0">
                          <a:solidFill>
                            <a:schemeClr val="tx1"/>
                          </a:solidFill>
                        </a:rPr>
                        <a:t>that mental wellbeing is a normal part of daily life, in the same way as physical health, that there is a normal range of emotions,</a:t>
                      </a:r>
                      <a:r>
                        <a:rPr lang="en-GB" sz="1100" baseline="0" dirty="0" smtClean="0">
                          <a:solidFill>
                            <a:schemeClr val="tx1"/>
                          </a:solidFill>
                        </a:rPr>
                        <a:t> </a:t>
                      </a:r>
                      <a:r>
                        <a:rPr lang="en-GB" sz="1100" dirty="0" smtClean="0">
                          <a:solidFill>
                            <a:schemeClr val="tx1"/>
                          </a:solidFill>
                        </a:rPr>
                        <a:t>how to recognise and talk about their emotions, the benefits of physical exercise, simple self-care techniques, that bullying (including cyberbullying) has a negative and often lasting impact on mental wellbeing</a:t>
                      </a:r>
                      <a:r>
                        <a:rPr lang="en-GB" sz="1100" baseline="0" dirty="0" smtClean="0">
                          <a:solidFill>
                            <a:schemeClr val="tx1"/>
                          </a:solidFill>
                        </a:rPr>
                        <a:t> and w</a:t>
                      </a:r>
                      <a:r>
                        <a:rPr lang="en-GB" sz="1100" dirty="0" smtClean="0">
                          <a:solidFill>
                            <a:schemeClr val="tx1"/>
                          </a:solidFill>
                        </a:rPr>
                        <a:t>here and how to seek support</a:t>
                      </a:r>
                      <a:endParaRPr lang="en-GB" sz="110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2481665894"/>
                  </a:ext>
                </a:extLst>
              </a:tr>
              <a:tr h="1061602">
                <a:tc>
                  <a:txBody>
                    <a:bodyPr/>
                    <a:lstStyle/>
                    <a:p>
                      <a:r>
                        <a:rPr lang="en-GB" sz="1200" dirty="0" smtClean="0">
                          <a:solidFill>
                            <a:schemeClr val="bg1"/>
                          </a:solidFill>
                        </a:rPr>
                        <a:t>Internet safety and harms </a:t>
                      </a:r>
                      <a:endParaRPr lang="en-GB" sz="1200" dirty="0">
                        <a:solidFill>
                          <a:schemeClr val="bg1"/>
                        </a:solidFill>
                      </a:endParaRPr>
                    </a:p>
                  </a:txBody>
                  <a:tcPr>
                    <a:solidFill>
                      <a:schemeClr val="accent1"/>
                    </a:solidFill>
                  </a:tcPr>
                </a:tc>
                <a:tc>
                  <a:txBody>
                    <a:bodyPr/>
                    <a:lstStyle/>
                    <a:p>
                      <a:r>
                        <a:rPr lang="en-GB" sz="1100" b="1" dirty="0" smtClean="0">
                          <a:solidFill>
                            <a:schemeClr val="tx1"/>
                          </a:solidFill>
                        </a:rPr>
                        <a:t>that for most people the internet is an integral part of life and has many benefits, about the benefits of rationing time spent online, how to consider the effect of their online actions on others and know how to recognise and display respectful behaviour online and the importance of keeping personal information private,</a:t>
                      </a:r>
                      <a:r>
                        <a:rPr lang="en-GB" sz="1100" b="1" baseline="0" dirty="0" smtClean="0">
                          <a:solidFill>
                            <a:schemeClr val="tx1"/>
                          </a:solidFill>
                        </a:rPr>
                        <a:t> </a:t>
                      </a:r>
                      <a:r>
                        <a:rPr lang="en-GB" sz="1100" b="1" dirty="0" smtClean="0">
                          <a:solidFill>
                            <a:schemeClr val="tx1"/>
                          </a:solidFill>
                        </a:rPr>
                        <a:t>why social media, some computer games and online gaming, for example, are age restricted,</a:t>
                      </a:r>
                      <a:r>
                        <a:rPr lang="en-GB" sz="1100" b="1" baseline="0" dirty="0" smtClean="0">
                          <a:solidFill>
                            <a:schemeClr val="tx1"/>
                          </a:solidFill>
                        </a:rPr>
                        <a:t> </a:t>
                      </a:r>
                      <a:r>
                        <a:rPr lang="en-GB" sz="1100" b="1" dirty="0" smtClean="0">
                          <a:solidFill>
                            <a:schemeClr val="tx1"/>
                          </a:solidFill>
                        </a:rPr>
                        <a:t>that the internet can also be a negative place where online abuse, trolling, bullying and harassment can take place, which can have a negative impact on mental health</a:t>
                      </a:r>
                      <a:r>
                        <a:rPr lang="en-GB" sz="1100" b="1" baseline="0" dirty="0" smtClean="0">
                          <a:solidFill>
                            <a:schemeClr val="tx1"/>
                          </a:solidFill>
                        </a:rPr>
                        <a:t> and </a:t>
                      </a:r>
                      <a:r>
                        <a:rPr lang="en-GB" sz="1100" b="1" dirty="0" smtClean="0">
                          <a:solidFill>
                            <a:schemeClr val="tx1"/>
                          </a:solidFill>
                        </a:rPr>
                        <a:t>where and how to report concerns and get support with issues online</a:t>
                      </a:r>
                      <a:endParaRPr lang="en-GB" sz="1100" b="1"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201696147"/>
                  </a:ext>
                </a:extLst>
              </a:tr>
              <a:tr h="737224">
                <a:tc>
                  <a:txBody>
                    <a:bodyPr/>
                    <a:lstStyle/>
                    <a:p>
                      <a:r>
                        <a:rPr lang="en-GB" sz="1200" dirty="0" smtClean="0">
                          <a:solidFill>
                            <a:schemeClr val="bg1"/>
                          </a:solidFill>
                        </a:rPr>
                        <a:t>Physical health and fitness</a:t>
                      </a:r>
                      <a:endParaRPr lang="en-GB" sz="1200" b="1" dirty="0">
                        <a:solidFill>
                          <a:schemeClr val="bg1"/>
                        </a:solidFill>
                      </a:endParaRPr>
                    </a:p>
                  </a:txBody>
                  <a:tcPr>
                    <a:solidFill>
                      <a:schemeClr val="accent1"/>
                    </a:solidFill>
                  </a:tcPr>
                </a:tc>
                <a:tc>
                  <a:txBody>
                    <a:bodyPr/>
                    <a:lstStyle/>
                    <a:p>
                      <a:r>
                        <a:rPr lang="en-GB" sz="1100" b="1" dirty="0" smtClean="0"/>
                        <a:t>the characteristics and mental and physical benefits of an active lifestyle, the importance of building regular exercise into daily and weekly routines and how to achieve this; for example walking or cycling to school, a daily active mile or other forms of regular, vigorous exercise,</a:t>
                      </a:r>
                      <a:r>
                        <a:rPr lang="en-GB" sz="1100" b="1" baseline="0" dirty="0" smtClean="0"/>
                        <a:t> </a:t>
                      </a:r>
                      <a:r>
                        <a:rPr lang="en-GB" sz="1100" b="1" dirty="0" smtClean="0"/>
                        <a:t>the risks associated with an inactive lifestyle (including obesity),</a:t>
                      </a:r>
                      <a:r>
                        <a:rPr lang="en-GB" sz="1100" b="1" baseline="0" dirty="0" smtClean="0"/>
                        <a:t> </a:t>
                      </a:r>
                      <a:r>
                        <a:rPr lang="en-GB" sz="1100" b="1" dirty="0" smtClean="0"/>
                        <a:t>how and when to seek support including which adults to speak to in school if they are worried about their health</a:t>
                      </a:r>
                      <a:endParaRPr lang="en-GB" sz="1100" b="1" dirty="0"/>
                    </a:p>
                  </a:txBody>
                  <a:tcPr>
                    <a:solidFill>
                      <a:schemeClr val="accent1">
                        <a:lumMod val="20000"/>
                        <a:lumOff val="80000"/>
                      </a:schemeClr>
                    </a:solidFill>
                  </a:tcPr>
                </a:tc>
                <a:extLst>
                  <a:ext uri="{0D108BD9-81ED-4DB2-BD59-A6C34878D82A}">
                    <a16:rowId xmlns:a16="http://schemas.microsoft.com/office/drawing/2014/main" val="1342949589"/>
                  </a:ext>
                </a:extLst>
              </a:tr>
              <a:tr h="442334">
                <a:tc>
                  <a:txBody>
                    <a:bodyPr/>
                    <a:lstStyle/>
                    <a:p>
                      <a:r>
                        <a:rPr lang="en-GB" sz="1200" dirty="0" smtClean="0">
                          <a:solidFill>
                            <a:schemeClr val="bg1"/>
                          </a:solidFill>
                        </a:rPr>
                        <a:t>Drugs, alcohol and tobacco</a:t>
                      </a:r>
                      <a:endParaRPr lang="en-GB" sz="1200" dirty="0">
                        <a:solidFill>
                          <a:schemeClr val="bg1"/>
                        </a:solidFill>
                      </a:endParaRPr>
                    </a:p>
                  </a:txBody>
                  <a:tcPr>
                    <a:solidFill>
                      <a:schemeClr val="accent1"/>
                    </a:solidFill>
                  </a:tcPr>
                </a:tc>
                <a:tc>
                  <a:txBody>
                    <a:bodyPr/>
                    <a:lstStyle/>
                    <a:p>
                      <a:r>
                        <a:rPr lang="en-GB" sz="1200" dirty="0" smtClean="0"/>
                        <a:t> </a:t>
                      </a:r>
                      <a:r>
                        <a:rPr lang="en-GB" sz="1100" b="1" dirty="0" smtClean="0"/>
                        <a:t>the facts about legal and illegal harmful substances and associated risks, including smoking, alcohol use and drug-taking.</a:t>
                      </a:r>
                      <a:endParaRPr lang="en-GB" sz="1100" b="1" dirty="0"/>
                    </a:p>
                  </a:txBody>
                  <a:tcPr>
                    <a:solidFill>
                      <a:schemeClr val="accent1">
                        <a:lumMod val="20000"/>
                        <a:lumOff val="80000"/>
                      </a:schemeClr>
                    </a:solidFill>
                  </a:tcPr>
                </a:tc>
                <a:extLst>
                  <a:ext uri="{0D108BD9-81ED-4DB2-BD59-A6C34878D82A}">
                    <a16:rowId xmlns:a16="http://schemas.microsoft.com/office/drawing/2014/main" val="2698594060"/>
                  </a:ext>
                </a:extLst>
              </a:tr>
              <a:tr h="1150069">
                <a:tc>
                  <a:txBody>
                    <a:bodyPr/>
                    <a:lstStyle/>
                    <a:p>
                      <a:r>
                        <a:rPr lang="en-GB" sz="1200" dirty="0" smtClean="0">
                          <a:solidFill>
                            <a:schemeClr val="bg1"/>
                          </a:solidFill>
                        </a:rPr>
                        <a:t>Health and prevention</a:t>
                      </a:r>
                      <a:endParaRPr lang="en-GB" sz="1200" dirty="0">
                        <a:solidFill>
                          <a:schemeClr val="bg1"/>
                        </a:solidFill>
                      </a:endParaRPr>
                    </a:p>
                  </a:txBody>
                  <a:tcPr>
                    <a:solidFill>
                      <a:schemeClr val="accent1"/>
                    </a:solidFill>
                  </a:tcPr>
                </a:tc>
                <a:tc>
                  <a:txBody>
                    <a:bodyPr/>
                    <a:lstStyle/>
                    <a:p>
                      <a:r>
                        <a:rPr lang="en-GB" sz="1200" dirty="0" smtClean="0"/>
                        <a:t>how to recognise early signs of physical illness, such as weight loss, or unexplained changes to the body, about safe and unsafe exposure to the sun, and how to reduce the risk of sun damage, including skin cancer,</a:t>
                      </a:r>
                      <a:r>
                        <a:rPr lang="en-GB" sz="1200" baseline="0" dirty="0" smtClean="0"/>
                        <a:t> </a:t>
                      </a:r>
                      <a:r>
                        <a:rPr lang="en-GB" sz="1200" dirty="0" smtClean="0"/>
                        <a:t>about safe and unsafe exposure to the sun, and how to reduce the risk of sun damage, including skin cancer,</a:t>
                      </a:r>
                      <a:r>
                        <a:rPr lang="en-GB" sz="1200" baseline="0" dirty="0" smtClean="0"/>
                        <a:t> </a:t>
                      </a:r>
                      <a:r>
                        <a:rPr lang="en-GB" sz="1200" dirty="0" smtClean="0"/>
                        <a:t>the importance of sufficient good quality sleep for good health and that a lack of sleep can affect weight, mood and ability to learn, about dental health and the benefits of good oral hygiene, about personal hygiene and germs, the facts and science relating to allergies, immunisation and vaccination. </a:t>
                      </a:r>
                      <a:endParaRPr lang="en-GB" sz="1200" dirty="0"/>
                    </a:p>
                  </a:txBody>
                  <a:tcPr>
                    <a:solidFill>
                      <a:schemeClr val="accent1">
                        <a:lumMod val="20000"/>
                        <a:lumOff val="80000"/>
                      </a:schemeClr>
                    </a:solidFill>
                  </a:tcPr>
                </a:tc>
                <a:extLst>
                  <a:ext uri="{0D108BD9-81ED-4DB2-BD59-A6C34878D82A}">
                    <a16:rowId xmlns:a16="http://schemas.microsoft.com/office/drawing/2014/main" val="2801584324"/>
                  </a:ext>
                </a:extLst>
              </a:tr>
              <a:tr h="442334">
                <a:tc>
                  <a:txBody>
                    <a:bodyPr/>
                    <a:lstStyle/>
                    <a:p>
                      <a:r>
                        <a:rPr lang="en-GB" sz="1200" dirty="0" smtClean="0">
                          <a:solidFill>
                            <a:schemeClr val="bg1"/>
                          </a:solidFill>
                        </a:rPr>
                        <a:t>Basic first aid </a:t>
                      </a:r>
                      <a:endParaRPr lang="en-GB" sz="1200" dirty="0">
                        <a:solidFill>
                          <a:schemeClr val="bg1"/>
                        </a:solidFill>
                      </a:endParaRPr>
                    </a:p>
                  </a:txBody>
                  <a:tcPr>
                    <a:solidFill>
                      <a:schemeClr val="accent1"/>
                    </a:solidFill>
                  </a:tcPr>
                </a:tc>
                <a:tc>
                  <a:txBody>
                    <a:bodyPr/>
                    <a:lstStyle/>
                    <a:p>
                      <a:r>
                        <a:rPr lang="en-GB" sz="1200" dirty="0" smtClean="0"/>
                        <a:t>how to make a clear and efficient call to emergency services if necessary,</a:t>
                      </a:r>
                      <a:r>
                        <a:rPr lang="en-GB" sz="1200" baseline="0" dirty="0" smtClean="0"/>
                        <a:t> </a:t>
                      </a:r>
                      <a:r>
                        <a:rPr lang="en-GB" sz="1200" dirty="0" smtClean="0"/>
                        <a:t>concepts of basic first-aid, for example dealing with common injuries, including head injuries</a:t>
                      </a:r>
                      <a:endParaRPr lang="en-GB" sz="1200" dirty="0"/>
                    </a:p>
                  </a:txBody>
                  <a:tcPr>
                    <a:solidFill>
                      <a:schemeClr val="accent1">
                        <a:lumMod val="20000"/>
                        <a:lumOff val="80000"/>
                      </a:schemeClr>
                    </a:solidFill>
                  </a:tcPr>
                </a:tc>
                <a:extLst>
                  <a:ext uri="{0D108BD9-81ED-4DB2-BD59-A6C34878D82A}">
                    <a16:rowId xmlns:a16="http://schemas.microsoft.com/office/drawing/2014/main" val="1635649108"/>
                  </a:ext>
                </a:extLst>
              </a:tr>
              <a:tr h="690707">
                <a:tc>
                  <a:txBody>
                    <a:bodyPr/>
                    <a:lstStyle/>
                    <a:p>
                      <a:r>
                        <a:rPr lang="en-GB" sz="1200" dirty="0" smtClean="0">
                          <a:solidFill>
                            <a:schemeClr val="bg1"/>
                          </a:solidFill>
                        </a:rPr>
                        <a:t>Changing adolescent body </a:t>
                      </a:r>
                      <a:endParaRPr lang="en-GB" sz="1200" dirty="0">
                        <a:solidFill>
                          <a:schemeClr val="bg1"/>
                        </a:solidFill>
                      </a:endParaRPr>
                    </a:p>
                  </a:txBody>
                  <a:tcPr>
                    <a:solidFill>
                      <a:schemeClr val="accent1"/>
                    </a:solidFill>
                  </a:tcPr>
                </a:tc>
                <a:tc>
                  <a:txBody>
                    <a:bodyPr/>
                    <a:lstStyle/>
                    <a:p>
                      <a:r>
                        <a:rPr lang="en-GB" sz="1200" dirty="0" smtClean="0"/>
                        <a:t>• key facts about puberty and the changing adolescent body, particularly from age 9 through to age 11, including physical and emotional changes,</a:t>
                      </a:r>
                      <a:r>
                        <a:rPr lang="en-GB" sz="1200" baseline="0" dirty="0" smtClean="0"/>
                        <a:t> </a:t>
                      </a:r>
                      <a:r>
                        <a:rPr lang="en-GB" sz="1200" dirty="0" smtClean="0"/>
                        <a:t>about menstrual wellbeing including the key facts about the menstrual cycle.</a:t>
                      </a:r>
                      <a:endParaRPr lang="en-GB" sz="1200" dirty="0"/>
                    </a:p>
                  </a:txBody>
                  <a:tcPr>
                    <a:solidFill>
                      <a:schemeClr val="accent1">
                        <a:lumMod val="20000"/>
                        <a:lumOff val="80000"/>
                      </a:schemeClr>
                    </a:solidFill>
                  </a:tcPr>
                </a:tc>
                <a:extLst>
                  <a:ext uri="{0D108BD9-81ED-4DB2-BD59-A6C34878D82A}">
                    <a16:rowId xmlns:a16="http://schemas.microsoft.com/office/drawing/2014/main" val="2569402347"/>
                  </a:ext>
                </a:extLst>
              </a:tr>
            </a:tbl>
          </a:graphicData>
        </a:graphic>
      </p:graphicFrame>
    </p:spTree>
    <p:extLst>
      <p:ext uri="{BB962C8B-B14F-4D97-AF65-F5344CB8AC3E}">
        <p14:creationId xmlns:p14="http://schemas.microsoft.com/office/powerpoint/2010/main" val="3317260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a typeface="Roboto Black" panose="02000000000000000000" pitchFamily="2" charset="0"/>
              </a:rPr>
              <a:t>Right to </a:t>
            </a:r>
            <a:r>
              <a:rPr lang="en-GB" b="1" dirty="0" smtClean="0">
                <a:ea typeface="Roboto Black" panose="02000000000000000000" pitchFamily="2" charset="0"/>
              </a:rPr>
              <a:t>Withdrawal</a:t>
            </a:r>
            <a:r>
              <a:rPr lang="en-GB" sz="3200" b="1" dirty="0" smtClean="0">
                <a:ea typeface="Roboto" panose="02000000000000000000" pitchFamily="2" charset="0"/>
              </a:rPr>
              <a:t/>
            </a:r>
            <a:br>
              <a:rPr lang="en-GB" sz="3200" b="1" dirty="0" smtClean="0">
                <a:ea typeface="Roboto" panose="02000000000000000000" pitchFamily="2" charset="0"/>
              </a:rPr>
            </a:br>
            <a:endParaRPr lang="en-GB" b="1" dirty="0"/>
          </a:p>
        </p:txBody>
      </p:sp>
      <p:sp>
        <p:nvSpPr>
          <p:cNvPr id="3" name="Content Placeholder 2"/>
          <p:cNvSpPr>
            <a:spLocks noGrp="1"/>
          </p:cNvSpPr>
          <p:nvPr>
            <p:ph idx="1"/>
          </p:nvPr>
        </p:nvSpPr>
        <p:spPr>
          <a:xfrm>
            <a:off x="677334" y="1270000"/>
            <a:ext cx="9381066" cy="5435600"/>
          </a:xfrm>
        </p:spPr>
        <p:txBody>
          <a:bodyPr>
            <a:normAutofit/>
          </a:bodyPr>
          <a:lstStyle/>
          <a:p>
            <a:pPr marL="0" indent="0">
              <a:buNone/>
            </a:pPr>
            <a:r>
              <a:rPr lang="en-GB" dirty="0"/>
              <a:t>Parents cannot withdraw their child from any part of the Relationships and Health Education aspects of the RSE curriculum. It is important for ALL children to be taught the content on such essential matters like friendships and keeping safe.</a:t>
            </a:r>
            <a:r>
              <a:rPr lang="en-GB" dirty="0" smtClean="0"/>
              <a:t/>
            </a:r>
            <a:br>
              <a:rPr lang="en-GB" dirty="0" smtClean="0"/>
            </a:br>
            <a:r>
              <a:rPr lang="en-GB" dirty="0"/>
              <a:t>There are separate rules on withdrawing a child from Sex Education. Sex education is separate from the Relationships and Health curriculum and parents can withdraw children from some or all of the lessons on Sex Education. The head teacher must grant a parent’s request to withdraw a child beforehand, and it’s useful to have good conversations with parents so that they understand fully what their child will be taught.</a:t>
            </a:r>
            <a:r>
              <a:rPr lang="en-GB" dirty="0" smtClean="0"/>
              <a:t/>
            </a:r>
            <a:br>
              <a:rPr lang="en-GB" dirty="0" smtClean="0"/>
            </a:br>
            <a:r>
              <a:rPr lang="en-GB" dirty="0"/>
              <a:t>Before making a request, parents </a:t>
            </a:r>
            <a:r>
              <a:rPr lang="en-GB" dirty="0" smtClean="0"/>
              <a:t>should:</a:t>
            </a:r>
          </a:p>
          <a:p>
            <a:pPr marL="0" indent="0">
              <a:buNone/>
            </a:pPr>
            <a:endParaRPr lang="en-GB" dirty="0" smtClean="0"/>
          </a:p>
          <a:p>
            <a:pPr>
              <a:buFont typeface="Wingdings" panose="05000000000000000000" pitchFamily="2" charset="2"/>
              <a:buChar char="Ø"/>
            </a:pPr>
            <a:r>
              <a:rPr lang="en-GB" dirty="0" smtClean="0"/>
              <a:t>Ask </a:t>
            </a:r>
            <a:r>
              <a:rPr lang="en-GB" dirty="0"/>
              <a:t>the school about what will be taught in Sex Education, and </a:t>
            </a:r>
            <a:r>
              <a:rPr lang="en-GB" dirty="0" smtClean="0"/>
              <a:t>when</a:t>
            </a:r>
            <a:endParaRPr lang="en-GB" dirty="0"/>
          </a:p>
          <a:p>
            <a:pPr>
              <a:buFont typeface="Wingdings" panose="05000000000000000000" pitchFamily="2" charset="2"/>
              <a:buChar char="Ø"/>
            </a:pPr>
            <a:r>
              <a:rPr lang="en-GB" dirty="0"/>
              <a:t>Remember that the science curriculum in all maintained schools includes content on human development, which includes human </a:t>
            </a:r>
            <a:r>
              <a:rPr lang="en-GB" dirty="0" smtClean="0"/>
              <a:t>reproduction</a:t>
            </a:r>
            <a:endParaRPr lang="en-GB" dirty="0"/>
          </a:p>
          <a:p>
            <a:pPr>
              <a:buFont typeface="Wingdings" panose="05000000000000000000" pitchFamily="2" charset="2"/>
              <a:buChar char="Ø"/>
            </a:pPr>
            <a:r>
              <a:rPr lang="en-GB" dirty="0"/>
              <a:t>Remember there is no right for a parent to withdraw their child from the science </a:t>
            </a:r>
            <a:r>
              <a:rPr lang="en-GB" dirty="0" smtClean="0"/>
              <a:t>curriculum</a:t>
            </a:r>
            <a:endParaRPr lang="en-GB" dirty="0"/>
          </a:p>
          <a:p>
            <a:endParaRPr lang="en-GB" dirty="0"/>
          </a:p>
        </p:txBody>
      </p:sp>
      <p:grpSp>
        <p:nvGrpSpPr>
          <p:cNvPr id="4" name="Group 3"/>
          <p:cNvGrpSpPr/>
          <p:nvPr/>
        </p:nvGrpSpPr>
        <p:grpSpPr>
          <a:xfrm>
            <a:off x="9721574" y="223268"/>
            <a:ext cx="2128838" cy="1577210"/>
            <a:chOff x="0" y="0"/>
            <a:chExt cx="1905000" cy="186690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2525125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36914" y="138546"/>
            <a:ext cx="9024504" cy="6390558"/>
          </a:xfrm>
          <a:prstGeom prst="rect">
            <a:avLst/>
          </a:prstGeom>
        </p:spPr>
      </p:pic>
      <p:grpSp>
        <p:nvGrpSpPr>
          <p:cNvPr id="5" name="Group 4"/>
          <p:cNvGrpSpPr/>
          <p:nvPr/>
        </p:nvGrpSpPr>
        <p:grpSpPr>
          <a:xfrm>
            <a:off x="10063162" y="264831"/>
            <a:ext cx="2128838" cy="1577210"/>
            <a:chOff x="0" y="0"/>
            <a:chExt cx="1905000" cy="1866900"/>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17487937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Safeguarding</a:t>
            </a:r>
            <a:endParaRPr lang="en-GB" dirty="0"/>
          </a:p>
        </p:txBody>
      </p:sp>
      <p:sp>
        <p:nvSpPr>
          <p:cNvPr id="3" name="Content Placeholder 2"/>
          <p:cNvSpPr>
            <a:spLocks noGrp="1"/>
          </p:cNvSpPr>
          <p:nvPr>
            <p:ph idx="1"/>
          </p:nvPr>
        </p:nvSpPr>
        <p:spPr>
          <a:xfrm>
            <a:off x="677334" y="1643353"/>
            <a:ext cx="8596668" cy="3880773"/>
          </a:xfrm>
        </p:spPr>
        <p:txBody>
          <a:bodyPr/>
          <a:lstStyle/>
          <a:p>
            <a:pPr marL="0" lvl="0" indent="0">
              <a:spcBef>
                <a:spcPts val="0"/>
              </a:spcBef>
              <a:buNone/>
            </a:pPr>
            <a:r>
              <a:rPr lang="en-GB" dirty="0"/>
              <a:t>Pupils may be affected by issues discussed in lessons. </a:t>
            </a:r>
          </a:p>
          <a:p>
            <a:pPr marL="0" lvl="0" indent="0">
              <a:buNone/>
            </a:pPr>
            <a:r>
              <a:rPr lang="en-GB" dirty="0" smtClean="0"/>
              <a:t>The designated </a:t>
            </a:r>
            <a:r>
              <a:rPr lang="en-GB" dirty="0"/>
              <a:t>safeguarding lead or deputy and any other relevant staff, such as pastoral leads, </a:t>
            </a:r>
            <a:r>
              <a:rPr lang="en-GB" dirty="0" smtClean="0"/>
              <a:t>will know </a:t>
            </a:r>
            <a:r>
              <a:rPr lang="en-GB" dirty="0"/>
              <a:t>what </a:t>
            </a:r>
            <a:r>
              <a:rPr lang="en-GB" dirty="0" smtClean="0"/>
              <a:t>is being taught.  </a:t>
            </a:r>
            <a:r>
              <a:rPr lang="en-GB" dirty="0"/>
              <a:t>This will enable them to identify and speak to relevant pupils, especially those who they know may have been directly impacted by issues covered in the lessons and those with adverse childhood experiences. </a:t>
            </a:r>
          </a:p>
          <a:p>
            <a:pPr marL="0" lvl="0" indent="0">
              <a:buNone/>
            </a:pPr>
            <a:r>
              <a:rPr lang="en-GB" dirty="0"/>
              <a:t>Teachers may need to deal with disclosures or concerns (e.g. of abuse or offending behaviour) in a way that safeguards pupils in line with school policies, especially the child protection policy.</a:t>
            </a:r>
          </a:p>
          <a:p>
            <a:pPr marL="0" lvl="0" indent="0">
              <a:spcBef>
                <a:spcPts val="0"/>
              </a:spcBef>
              <a:buNone/>
            </a:pPr>
            <a:endParaRPr lang="en-GB" dirty="0"/>
          </a:p>
          <a:p>
            <a:endParaRPr lang="en-GB" dirty="0"/>
          </a:p>
        </p:txBody>
      </p:sp>
    </p:spTree>
    <p:extLst>
      <p:ext uri="{BB962C8B-B14F-4D97-AF65-F5344CB8AC3E}">
        <p14:creationId xmlns:p14="http://schemas.microsoft.com/office/powerpoint/2010/main" val="23073826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NSPCC PANTS</a:t>
            </a:r>
            <a:endParaRPr lang="en-GB" dirty="0"/>
          </a:p>
        </p:txBody>
      </p:sp>
      <p:pic>
        <p:nvPicPr>
          <p:cNvPr id="4" name="Content Placeholder 3"/>
          <p:cNvPicPr>
            <a:picLocks noGrp="1" noChangeAspect="1"/>
          </p:cNvPicPr>
          <p:nvPr>
            <p:ph idx="1"/>
          </p:nvPr>
        </p:nvPicPr>
        <p:blipFill>
          <a:blip r:embed="rId3"/>
          <a:stretch>
            <a:fillRect/>
          </a:stretch>
        </p:blipFill>
        <p:spPr>
          <a:xfrm>
            <a:off x="1123364" y="1344756"/>
            <a:ext cx="3286709" cy="4738976"/>
          </a:xfrm>
          <a:prstGeom prst="rect">
            <a:avLst/>
          </a:prstGeom>
        </p:spPr>
      </p:pic>
      <p:pic>
        <p:nvPicPr>
          <p:cNvPr id="5" name="Picture 4"/>
          <p:cNvPicPr>
            <a:picLocks noChangeAspect="1"/>
          </p:cNvPicPr>
          <p:nvPr/>
        </p:nvPicPr>
        <p:blipFill>
          <a:blip r:embed="rId4"/>
          <a:stretch>
            <a:fillRect/>
          </a:stretch>
        </p:blipFill>
        <p:spPr>
          <a:xfrm>
            <a:off x="5661891" y="1344756"/>
            <a:ext cx="3519747" cy="4893085"/>
          </a:xfrm>
          <a:prstGeom prst="rect">
            <a:avLst/>
          </a:prstGeom>
        </p:spPr>
      </p:pic>
      <p:sp>
        <p:nvSpPr>
          <p:cNvPr id="6" name="Rectangle 5"/>
          <p:cNvSpPr/>
          <p:nvPr/>
        </p:nvSpPr>
        <p:spPr>
          <a:xfrm>
            <a:off x="3694546" y="609600"/>
            <a:ext cx="6096000" cy="646331"/>
          </a:xfrm>
          <a:prstGeom prst="rect">
            <a:avLst/>
          </a:prstGeom>
        </p:spPr>
        <p:txBody>
          <a:bodyPr>
            <a:spAutoFit/>
          </a:bodyPr>
          <a:lstStyle/>
          <a:p>
            <a:r>
              <a:rPr lang="en-GB" dirty="0"/>
              <a:t>https://www.nspcc.org.uk/keeping-children-safe/support-for-parents/pants-underwear-rule/</a:t>
            </a:r>
          </a:p>
        </p:txBody>
      </p:sp>
    </p:spTree>
    <p:extLst>
      <p:ext uri="{BB962C8B-B14F-4D97-AF65-F5344CB8AC3E}">
        <p14:creationId xmlns:p14="http://schemas.microsoft.com/office/powerpoint/2010/main" val="28238498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4374" t="8348" r="3549" b="15677"/>
          <a:stretch/>
        </p:blipFill>
        <p:spPr>
          <a:xfrm>
            <a:off x="491612" y="3470788"/>
            <a:ext cx="3515300" cy="29005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4"/>
          <a:stretch>
            <a:fillRect/>
          </a:stretch>
        </p:blipFill>
        <p:spPr>
          <a:xfrm>
            <a:off x="4395480" y="3558356"/>
            <a:ext cx="3689425" cy="30095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5"/>
          <a:stretch>
            <a:fillRect/>
          </a:stretch>
        </p:blipFill>
        <p:spPr>
          <a:xfrm>
            <a:off x="8323282" y="206478"/>
            <a:ext cx="3554086" cy="34707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6"/>
          <a:stretch>
            <a:fillRect/>
          </a:stretch>
        </p:blipFill>
        <p:spPr>
          <a:xfrm>
            <a:off x="8950427" y="4695056"/>
            <a:ext cx="2628900" cy="1381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7"/>
          <a:stretch>
            <a:fillRect/>
          </a:stretch>
        </p:blipFill>
        <p:spPr>
          <a:xfrm>
            <a:off x="1022148" y="275304"/>
            <a:ext cx="2240649" cy="30381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8"/>
          <a:stretch>
            <a:fillRect/>
          </a:stretch>
        </p:blipFill>
        <p:spPr>
          <a:xfrm>
            <a:off x="4304685" y="551223"/>
            <a:ext cx="2703256" cy="27032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42268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324742" y="2110286"/>
            <a:ext cx="6304720" cy="2346542"/>
          </a:xfrm>
          <a:prstGeom prst="rect">
            <a:avLst/>
          </a:prstGeom>
        </p:spPr>
      </p:pic>
      <p:grpSp>
        <p:nvGrpSpPr>
          <p:cNvPr id="5" name="Group 4"/>
          <p:cNvGrpSpPr/>
          <p:nvPr/>
        </p:nvGrpSpPr>
        <p:grpSpPr>
          <a:xfrm>
            <a:off x="9721574" y="223268"/>
            <a:ext cx="2128838" cy="1577210"/>
            <a:chOff x="0" y="0"/>
            <a:chExt cx="1905000" cy="1866900"/>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90500"/>
              <a:ext cx="1219200" cy="16764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009650" cy="1343025"/>
            </a:xfrm>
            <a:prstGeom prst="rect">
              <a:avLst/>
            </a:prstGeom>
          </p:spPr>
        </p:pic>
      </p:grpSp>
    </p:spTree>
    <p:extLst>
      <p:ext uri="{BB962C8B-B14F-4D97-AF65-F5344CB8AC3E}">
        <p14:creationId xmlns:p14="http://schemas.microsoft.com/office/powerpoint/2010/main" val="98224294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1336</TotalTime>
  <Words>2546</Words>
  <Application>Microsoft Office PowerPoint</Application>
  <PresentationFormat>Widescreen</PresentationFormat>
  <Paragraphs>148</Paragraphs>
  <Slides>22</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Roboto</vt:lpstr>
      <vt:lpstr>Roboto Black</vt:lpstr>
      <vt:lpstr>Trebuchet MS</vt:lpstr>
      <vt:lpstr>Wingdings</vt:lpstr>
      <vt:lpstr>Wingdings 3</vt:lpstr>
      <vt:lpstr>Facet</vt:lpstr>
      <vt:lpstr>PowerPoint Presentation</vt:lpstr>
      <vt:lpstr>School Policy Rationale  Relationships Education and Health Education is compulsory in all state schools (Relationships and Sex Education is statutory in Secondary Schools). It provides, ‘…the key building blocks of healthy, respectful relationships, focusing on family and friendships, in all contexts, including online.’ (Relationships Education, Relationships Sex Education (RSE) and Health Education DFE 2019) These building blocks equip children with the understanding and knowledge that they will need in their everyday lives. These are important life skills about interacting and communicating with others.  Relationships Education is an umbrella term for all teaching and learning we offer pupils, to help them to develop skills for relationships and informed decision making and is delivered within the wider PSHE curriculum.   </vt:lpstr>
      <vt:lpstr>PowerPoint Presentation</vt:lpstr>
      <vt:lpstr>Aims</vt:lpstr>
      <vt:lpstr>Aims continued</vt:lpstr>
      <vt:lpstr>Families and people who care for me Pupils should know:</vt:lpstr>
      <vt:lpstr>Respectful relationships Pupils should know:</vt:lpstr>
      <vt:lpstr>Caring Friendships Pupils should know: </vt:lpstr>
      <vt:lpstr>Online relationships Pupils should know:</vt:lpstr>
      <vt:lpstr>Being safe Pupils should know:</vt:lpstr>
      <vt:lpstr>                                                              Acorns </vt:lpstr>
      <vt:lpstr>PowerPoint Presentation</vt:lpstr>
      <vt:lpstr>PowerPoint Presentation</vt:lpstr>
      <vt:lpstr>Primary Curriculum overview</vt:lpstr>
      <vt:lpstr>At the end of primary school, children should know about the following for Relationship Education: </vt:lpstr>
      <vt:lpstr>At the end of Primary School children should know about the following for Health Education:</vt:lpstr>
      <vt:lpstr>Right to Withdrawal </vt:lpstr>
      <vt:lpstr>PowerPoint Presentation</vt:lpstr>
      <vt:lpstr>Safeguarding</vt:lpstr>
      <vt:lpstr>NSPCC PANTS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Di-Folco</dc:creator>
  <cp:lastModifiedBy>amanda di-folco</cp:lastModifiedBy>
  <cp:revision>69</cp:revision>
  <cp:lastPrinted>2022-10-20T14:53:00Z</cp:lastPrinted>
  <dcterms:created xsi:type="dcterms:W3CDTF">2022-04-16T15:16:11Z</dcterms:created>
  <dcterms:modified xsi:type="dcterms:W3CDTF">2022-11-01T14:22:39Z</dcterms:modified>
</cp:coreProperties>
</file>