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5" r:id="rId7"/>
    <p:sldId id="266" r:id="rId8"/>
    <p:sldId id="270" r:id="rId9"/>
    <p:sldId id="263" r:id="rId10"/>
    <p:sldId id="274" r:id="rId11"/>
    <p:sldId id="272" r:id="rId12"/>
    <p:sldId id="273" r:id="rId13"/>
    <p:sldId id="269" r:id="rId14"/>
    <p:sldId id="264" r:id="rId15"/>
    <p:sldId id="261" r:id="rId16"/>
    <p:sldId id="262" r:id="rId17"/>
    <p:sldId id="276" r:id="rId18"/>
    <p:sldId id="277" r:id="rId19"/>
    <p:sldId id="278" r:id="rId20"/>
    <p:sldId id="282" r:id="rId21"/>
    <p:sldId id="279" r:id="rId22"/>
    <p:sldId id="28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1D94E6F-68E5-4411-9F48-A0CD46D65E56}" type="datetimeFigureOut">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3653286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D94E6F-68E5-4411-9F48-A0CD46D65E56}" type="datetimeFigureOut">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834154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D94E6F-68E5-4411-9F48-A0CD46D65E56}" type="datetimeFigureOut">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3959782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1D94E6F-68E5-4411-9F48-A0CD46D65E56}" type="datetimeFigureOut">
              <a:rPr lang="en-GB" smtClean="0"/>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473493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1D94E6F-68E5-4411-9F48-A0CD46D65E56}" type="datetimeFigureOut">
              <a:rPr lang="en-GB" smtClean="0"/>
              <a:t>30/09/2024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2347680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1D94E6F-68E5-4411-9F48-A0CD46D65E56}" type="datetimeFigureOut">
              <a:rPr lang="en-GB" smtClean="0"/>
              <a:t>30/09/2024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240021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D94E6F-68E5-4411-9F48-A0CD46D65E56}" type="datetimeFigureOut">
              <a:rPr lang="en-GB" smtClean="0"/>
              <a:t>30/09/2024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2062681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D94E6F-68E5-4411-9F48-A0CD46D65E56}" type="datetimeFigureOut">
              <a:rPr lang="en-GB" smtClean="0"/>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467062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D94E6F-68E5-4411-9F48-A0CD46D65E56}" type="datetimeFigureOut">
              <a:rPr lang="en-GB" smtClean="0"/>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1801594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D94E6F-68E5-4411-9F48-A0CD46D65E56}" type="datetimeFigureOut">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2813388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D94E6F-68E5-4411-9F48-A0CD46D65E56}" type="datetimeFigureOut">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3BEE9C-7421-4A52-908F-233568162310}" type="slidenum">
              <a:rPr lang="en-GB" smtClean="0"/>
              <a:t>‹#›</a:t>
            </a:fld>
            <a:endParaRPr lang="en-GB"/>
          </a:p>
        </p:txBody>
      </p:sp>
    </p:spTree>
    <p:extLst>
      <p:ext uri="{BB962C8B-B14F-4D97-AF65-F5344CB8AC3E}">
        <p14:creationId xmlns:p14="http://schemas.microsoft.com/office/powerpoint/2010/main" val="1949104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D94E6F-68E5-4411-9F48-A0CD46D65E56}" type="datetimeFigureOut">
              <a:rPr lang="en-GB" smtClean="0"/>
              <a:t>30/09/2024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3BEE9C-7421-4A52-908F-233568162310}" type="slidenum">
              <a:rPr lang="en-GB" smtClean="0"/>
              <a:t>‹#›</a:t>
            </a:fld>
            <a:endParaRPr lang="en-GB"/>
          </a:p>
        </p:txBody>
      </p:sp>
    </p:spTree>
    <p:extLst>
      <p:ext uri="{BB962C8B-B14F-4D97-AF65-F5344CB8AC3E}">
        <p14:creationId xmlns:p14="http://schemas.microsoft.com/office/powerpoint/2010/main" val="2161918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4.png"/><Relationship Id="rId7" Type="http://schemas.openxmlformats.org/officeDocument/2006/relationships/image" Target="../media/image43.png"/><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 Id="rId9"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48.png"/></Relationships>
</file>

<file path=ppt/slides/_rels/slide2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51.png"/><Relationship Id="rId2"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56.png"/><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44.pn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221287" y="171138"/>
            <a:ext cx="3374968" cy="3053539"/>
          </a:xfrm>
          <a:prstGeom prst="rect">
            <a:avLst/>
          </a:prstGeom>
        </p:spPr>
      </p:pic>
      <p:pic>
        <p:nvPicPr>
          <p:cNvPr id="6" name="Picture 5"/>
          <p:cNvPicPr>
            <a:picLocks noChangeAspect="1"/>
          </p:cNvPicPr>
          <p:nvPr/>
        </p:nvPicPr>
        <p:blipFill rotWithShape="1">
          <a:blip r:embed="rId3"/>
          <a:srcRect b="10075"/>
          <a:stretch/>
        </p:blipFill>
        <p:spPr>
          <a:xfrm>
            <a:off x="166254" y="0"/>
            <a:ext cx="6542115" cy="4815548"/>
          </a:xfrm>
          <a:prstGeom prst="rect">
            <a:avLst/>
          </a:prstGeom>
        </p:spPr>
      </p:pic>
      <p:sp>
        <p:nvSpPr>
          <p:cNvPr id="7" name="TextBox 6"/>
          <p:cNvSpPr txBox="1"/>
          <p:nvPr/>
        </p:nvSpPr>
        <p:spPr>
          <a:xfrm>
            <a:off x="4705004" y="2970516"/>
            <a:ext cx="6891251" cy="2862322"/>
          </a:xfrm>
          <a:prstGeom prst="rect">
            <a:avLst/>
          </a:prstGeom>
          <a:noFill/>
        </p:spPr>
        <p:txBody>
          <a:bodyPr wrap="square" rtlCol="0">
            <a:spAutoFit/>
          </a:bodyPr>
          <a:lstStyle/>
          <a:p>
            <a:pPr algn="ctr"/>
            <a:r>
              <a:rPr lang="en-GB" sz="6000" dirty="0" smtClean="0">
                <a:solidFill>
                  <a:srgbClr val="FF0000"/>
                </a:solidFill>
                <a:latin typeface="Berlin Sans FB" panose="020E0602020502020306" pitchFamily="34" charset="0"/>
              </a:rPr>
              <a:t>A look at Assessment at Marston Moreteyne School</a:t>
            </a:r>
            <a:endParaRPr lang="en-GB" sz="6000" dirty="0">
              <a:solidFill>
                <a:srgbClr val="FF0000"/>
              </a:solidFill>
              <a:latin typeface="Berlin Sans FB" panose="020E0602020502020306" pitchFamily="34" charset="0"/>
            </a:endParaRPr>
          </a:p>
        </p:txBody>
      </p:sp>
    </p:spTree>
    <p:extLst>
      <p:ext uri="{BB962C8B-B14F-4D97-AF65-F5344CB8AC3E}">
        <p14:creationId xmlns:p14="http://schemas.microsoft.com/office/powerpoint/2010/main" val="944240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BEBA8EAE-BF5A-486C-A8C5-ECC9F3942E4B}">
                <a14:imgProps xmlns:a14="http://schemas.microsoft.com/office/drawing/2010/main">
                  <a14:imgLayer r:embed="rId3">
                    <a14:imgEffect>
                      <a14:backgroundRemoval t="734" b="100000" l="10000" r="90000"/>
                    </a14:imgEffect>
                  </a14:imgLayer>
                </a14:imgProps>
              </a:ext>
            </a:extLst>
          </a:blip>
          <a:srcRect l="13878" r="13257"/>
          <a:stretch/>
        </p:blipFill>
        <p:spPr>
          <a:xfrm>
            <a:off x="8204662" y="1013242"/>
            <a:ext cx="3873732" cy="4114104"/>
          </a:xfrm>
          <a:prstGeom prst="rect">
            <a:avLst/>
          </a:prstGeom>
        </p:spPr>
      </p:pic>
      <p:sp>
        <p:nvSpPr>
          <p:cNvPr id="2" name="Rectangle 1"/>
          <p:cNvSpPr/>
          <p:nvPr/>
        </p:nvSpPr>
        <p:spPr>
          <a:xfrm>
            <a:off x="640080" y="537478"/>
            <a:ext cx="8445731" cy="5262979"/>
          </a:xfrm>
          <a:prstGeom prst="rect">
            <a:avLst/>
          </a:prstGeom>
        </p:spPr>
        <p:txBody>
          <a:bodyPr wrap="square">
            <a:spAutoFit/>
          </a:bodyPr>
          <a:lstStyle/>
          <a:p>
            <a:pPr algn="ctr"/>
            <a:r>
              <a:rPr lang="en-GB" sz="2800" dirty="0">
                <a:latin typeface="Berlin Sans FB" panose="020E0602020502020306" pitchFamily="34" charset="0"/>
              </a:rPr>
              <a:t>Assessment </a:t>
            </a:r>
            <a:r>
              <a:rPr lang="en-GB" sz="2800" dirty="0" smtClean="0">
                <a:latin typeface="Berlin Sans FB" panose="020E0602020502020306" pitchFamily="34" charset="0"/>
              </a:rPr>
              <a:t>in </a:t>
            </a:r>
            <a:r>
              <a:rPr lang="en-GB" sz="2800" dirty="0">
                <a:latin typeface="Berlin Sans FB" panose="020E0602020502020306" pitchFamily="34" charset="0"/>
              </a:rPr>
              <a:t>school is viewed as building a picture over time of a </a:t>
            </a:r>
            <a:r>
              <a:rPr lang="en-GB" sz="2800" dirty="0">
                <a:solidFill>
                  <a:srgbClr val="FF0000"/>
                </a:solidFill>
                <a:latin typeface="Berlin Sans FB" panose="020E0602020502020306" pitchFamily="34" charset="0"/>
              </a:rPr>
              <a:t>child’s learning progress </a:t>
            </a:r>
            <a:r>
              <a:rPr lang="en-GB" sz="2800" dirty="0">
                <a:latin typeface="Berlin Sans FB" panose="020E0602020502020306" pitchFamily="34" charset="0"/>
              </a:rPr>
              <a:t>across the curriculum and is posited as an integral part of teaching and learning</a:t>
            </a:r>
            <a:r>
              <a:rPr lang="en-GB" sz="2800" dirty="0" smtClean="0">
                <a:latin typeface="Berlin Sans FB" panose="020E0602020502020306" pitchFamily="34" charset="0"/>
              </a:rPr>
              <a:t>.</a:t>
            </a:r>
          </a:p>
          <a:p>
            <a:pPr algn="ctr"/>
            <a:endParaRPr lang="en-GB" sz="2800" dirty="0">
              <a:latin typeface="Berlin Sans FB" panose="020E0602020502020306" pitchFamily="34" charset="0"/>
            </a:endParaRPr>
          </a:p>
          <a:p>
            <a:pPr algn="ctr"/>
            <a:r>
              <a:rPr lang="en-GB" sz="2800" dirty="0" smtClean="0">
                <a:latin typeface="Berlin Sans FB" panose="020E0602020502020306" pitchFamily="34" charset="0"/>
              </a:rPr>
              <a:t> </a:t>
            </a:r>
            <a:r>
              <a:rPr lang="en-GB" sz="2800" dirty="0">
                <a:latin typeface="Berlin Sans FB" panose="020E0602020502020306" pitchFamily="34" charset="0"/>
              </a:rPr>
              <a:t>Each classroom teacher is responsible for the ongoing assessment of his/her own pupils’ progress and achievement</a:t>
            </a:r>
            <a:r>
              <a:rPr lang="en-GB" sz="2800" dirty="0" smtClean="0">
                <a:latin typeface="Berlin Sans FB" panose="020E0602020502020306" pitchFamily="34" charset="0"/>
              </a:rPr>
              <a:t>.</a:t>
            </a:r>
          </a:p>
          <a:p>
            <a:pPr algn="ctr"/>
            <a:endParaRPr lang="en-GB" sz="2800" dirty="0">
              <a:latin typeface="Berlin Sans FB" panose="020E0602020502020306" pitchFamily="34" charset="0"/>
            </a:endParaRPr>
          </a:p>
          <a:p>
            <a:pPr algn="ctr"/>
            <a:r>
              <a:rPr lang="en-GB" sz="2800" dirty="0" smtClean="0">
                <a:latin typeface="Berlin Sans FB" panose="020E0602020502020306" pitchFamily="34" charset="0"/>
              </a:rPr>
              <a:t> </a:t>
            </a:r>
            <a:r>
              <a:rPr lang="en-GB" sz="2800" dirty="0">
                <a:latin typeface="Berlin Sans FB" panose="020E0602020502020306" pitchFamily="34" charset="0"/>
              </a:rPr>
              <a:t>Teachers </a:t>
            </a:r>
            <a:r>
              <a:rPr lang="en-GB" sz="2800" dirty="0" smtClean="0">
                <a:latin typeface="Berlin Sans FB" panose="020E0602020502020306" pitchFamily="34" charset="0"/>
              </a:rPr>
              <a:t>need </a:t>
            </a:r>
            <a:r>
              <a:rPr lang="en-GB" sz="2800" dirty="0">
                <a:latin typeface="Berlin Sans FB" panose="020E0602020502020306" pitchFamily="34" charset="0"/>
              </a:rPr>
              <a:t>to use a </a:t>
            </a:r>
            <a:r>
              <a:rPr lang="en-GB" sz="2800" dirty="0">
                <a:solidFill>
                  <a:srgbClr val="FF0000"/>
                </a:solidFill>
                <a:latin typeface="Berlin Sans FB" panose="020E0602020502020306" pitchFamily="34" charset="0"/>
              </a:rPr>
              <a:t>variety</a:t>
            </a:r>
            <a:r>
              <a:rPr lang="en-GB" sz="2800" dirty="0">
                <a:latin typeface="Berlin Sans FB" panose="020E0602020502020306" pitchFamily="34" charset="0"/>
              </a:rPr>
              <a:t> of assessment methods to support them in assessing pupils’ learning and in making decisions about their future learning. </a:t>
            </a:r>
          </a:p>
        </p:txBody>
      </p:sp>
    </p:spTree>
    <p:extLst>
      <p:ext uri="{BB962C8B-B14F-4D97-AF65-F5344CB8AC3E}">
        <p14:creationId xmlns:p14="http://schemas.microsoft.com/office/powerpoint/2010/main" val="32871216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0574" y="227091"/>
            <a:ext cx="11380123" cy="6432530"/>
          </a:xfrm>
          <a:prstGeom prst="rect">
            <a:avLst/>
          </a:prstGeom>
        </p:spPr>
        <p:txBody>
          <a:bodyPr wrap="square">
            <a:spAutoFit/>
          </a:bodyPr>
          <a:lstStyle/>
          <a:p>
            <a:pPr algn="ctr"/>
            <a:r>
              <a:rPr lang="en-GB" sz="2800" dirty="0">
                <a:latin typeface="Berlin Sans FB" panose="020E0602020502020306" pitchFamily="34" charset="0"/>
              </a:rPr>
              <a:t>There are two main types of </a:t>
            </a:r>
            <a:r>
              <a:rPr lang="en-GB" sz="2800" dirty="0" smtClean="0">
                <a:latin typeface="Berlin Sans FB" panose="020E0602020502020306" pitchFamily="34" charset="0"/>
              </a:rPr>
              <a:t>assessment:</a:t>
            </a:r>
          </a:p>
          <a:p>
            <a:endParaRPr lang="en-GB" sz="4400" dirty="0" smtClean="0">
              <a:solidFill>
                <a:srgbClr val="7030A0"/>
              </a:solidFill>
              <a:latin typeface="Berlin Sans FB" panose="020E0602020502020306" pitchFamily="34" charset="0"/>
            </a:endParaRPr>
          </a:p>
          <a:p>
            <a:r>
              <a:rPr lang="en-GB" sz="4400" dirty="0" smtClean="0">
                <a:solidFill>
                  <a:srgbClr val="7030A0"/>
                </a:solidFill>
                <a:latin typeface="Berlin Sans FB" panose="020E0602020502020306" pitchFamily="34" charset="0"/>
              </a:rPr>
              <a:t>  summative </a:t>
            </a:r>
            <a:r>
              <a:rPr lang="en-GB" sz="4400" dirty="0">
                <a:solidFill>
                  <a:srgbClr val="7030A0"/>
                </a:solidFill>
                <a:latin typeface="Berlin Sans FB" panose="020E0602020502020306" pitchFamily="34" charset="0"/>
              </a:rPr>
              <a:t>assessment </a:t>
            </a:r>
            <a:r>
              <a:rPr lang="en-GB" sz="2800" dirty="0" smtClean="0">
                <a:latin typeface="Berlin Sans FB" panose="020E0602020502020306" pitchFamily="34" charset="0"/>
              </a:rPr>
              <a:t>and</a:t>
            </a:r>
          </a:p>
          <a:p>
            <a:r>
              <a:rPr lang="en-GB" sz="2800" dirty="0" smtClean="0">
                <a:latin typeface="Berlin Sans FB" panose="020E0602020502020306" pitchFamily="34" charset="0"/>
              </a:rPr>
              <a:t>      </a:t>
            </a:r>
            <a:r>
              <a:rPr lang="en-GB" sz="4400" dirty="0" smtClean="0">
                <a:solidFill>
                  <a:srgbClr val="00B050"/>
                </a:solidFill>
                <a:latin typeface="Berlin Sans FB" panose="020E0602020502020306" pitchFamily="34" charset="0"/>
              </a:rPr>
              <a:t>formative assessment</a:t>
            </a:r>
            <a:endParaRPr lang="en-GB" sz="4400" dirty="0">
              <a:solidFill>
                <a:srgbClr val="00B050"/>
              </a:solidFill>
              <a:latin typeface="Berlin Sans FB" panose="020E0602020502020306" pitchFamily="34" charset="0"/>
            </a:endParaRPr>
          </a:p>
          <a:p>
            <a:pPr algn="ctr"/>
            <a:endParaRPr lang="en-GB" sz="2800" dirty="0">
              <a:latin typeface="Berlin Sans FB" panose="020E0602020502020306" pitchFamily="34" charset="0"/>
            </a:endParaRPr>
          </a:p>
          <a:p>
            <a:pPr algn="ctr"/>
            <a:r>
              <a:rPr lang="en-GB" sz="2800" dirty="0">
                <a:latin typeface="Berlin Sans FB" panose="020E0602020502020306" pitchFamily="34" charset="0"/>
              </a:rPr>
              <a:t> </a:t>
            </a:r>
            <a:endParaRPr lang="en-GB" sz="2800" dirty="0" smtClean="0">
              <a:latin typeface="Berlin Sans FB" panose="020E0602020502020306" pitchFamily="34" charset="0"/>
            </a:endParaRPr>
          </a:p>
          <a:p>
            <a:pPr algn="ctr"/>
            <a:r>
              <a:rPr lang="en-GB" sz="2800" dirty="0" smtClean="0">
                <a:latin typeface="Berlin Sans FB" panose="020E0602020502020306" pitchFamily="34" charset="0"/>
              </a:rPr>
              <a:t>These </a:t>
            </a:r>
            <a:r>
              <a:rPr lang="en-GB" sz="2800" dirty="0">
                <a:latin typeface="Berlin Sans FB" panose="020E0602020502020306" pitchFamily="34" charset="0"/>
              </a:rPr>
              <a:t>are sometimes referred to as </a:t>
            </a:r>
            <a:endParaRPr lang="en-GB" sz="2800" dirty="0" smtClean="0">
              <a:latin typeface="Berlin Sans FB" panose="020E0602020502020306" pitchFamily="34" charset="0"/>
            </a:endParaRPr>
          </a:p>
          <a:p>
            <a:pPr algn="ctr"/>
            <a:r>
              <a:rPr lang="en-GB" sz="2800" dirty="0" smtClean="0">
                <a:solidFill>
                  <a:srgbClr val="7030A0"/>
                </a:solidFill>
                <a:latin typeface="Berlin Sans FB" panose="020E0602020502020306" pitchFamily="34" charset="0"/>
              </a:rPr>
              <a:t>assessment </a:t>
            </a:r>
            <a:r>
              <a:rPr lang="en-GB" sz="2800" dirty="0">
                <a:solidFill>
                  <a:srgbClr val="7030A0"/>
                </a:solidFill>
                <a:latin typeface="Berlin Sans FB" panose="020E0602020502020306" pitchFamily="34" charset="0"/>
              </a:rPr>
              <a:t>of learning </a:t>
            </a:r>
            <a:r>
              <a:rPr lang="en-GB" sz="2800" dirty="0">
                <a:latin typeface="Berlin Sans FB" panose="020E0602020502020306" pitchFamily="34" charset="0"/>
              </a:rPr>
              <a:t>and </a:t>
            </a:r>
            <a:endParaRPr lang="en-GB" sz="2800" dirty="0" smtClean="0">
              <a:latin typeface="Berlin Sans FB" panose="020E0602020502020306" pitchFamily="34" charset="0"/>
            </a:endParaRPr>
          </a:p>
          <a:p>
            <a:pPr algn="ctr"/>
            <a:r>
              <a:rPr lang="en-GB" sz="2800" dirty="0" smtClean="0">
                <a:solidFill>
                  <a:srgbClr val="00B050"/>
                </a:solidFill>
                <a:latin typeface="Berlin Sans FB" panose="020E0602020502020306" pitchFamily="34" charset="0"/>
              </a:rPr>
              <a:t>assessment </a:t>
            </a:r>
            <a:r>
              <a:rPr lang="en-GB" sz="2800" dirty="0">
                <a:solidFill>
                  <a:srgbClr val="00B050"/>
                </a:solidFill>
                <a:latin typeface="Berlin Sans FB" panose="020E0602020502020306" pitchFamily="34" charset="0"/>
              </a:rPr>
              <a:t>for learning</a:t>
            </a:r>
            <a:r>
              <a:rPr lang="en-GB" sz="2800" dirty="0">
                <a:latin typeface="Berlin Sans FB" panose="020E0602020502020306" pitchFamily="34" charset="0"/>
              </a:rPr>
              <a:t>, respectively.</a:t>
            </a:r>
          </a:p>
          <a:p>
            <a:pPr algn="ctr"/>
            <a:endParaRPr lang="en-GB" sz="2800" dirty="0">
              <a:latin typeface="Berlin Sans FB" panose="020E0602020502020306" pitchFamily="34" charset="0"/>
            </a:endParaRPr>
          </a:p>
          <a:p>
            <a:pPr algn="ctr"/>
            <a:r>
              <a:rPr lang="en-GB" sz="2800" dirty="0">
                <a:latin typeface="Berlin Sans FB" panose="020E0602020502020306" pitchFamily="34" charset="0"/>
              </a:rPr>
              <a:t> Both happen in  all classrooms. The key to good assessment practice is to understand what each type contributes and to build your practice to maximise the effectiveness of each.</a:t>
            </a:r>
          </a:p>
        </p:txBody>
      </p:sp>
      <p:pic>
        <p:nvPicPr>
          <p:cNvPr id="3" name="Picture 2"/>
          <p:cNvPicPr>
            <a:picLocks noChangeAspect="1"/>
          </p:cNvPicPr>
          <p:nvPr/>
        </p:nvPicPr>
        <p:blipFill>
          <a:blip r:embed="rId2"/>
          <a:stretch>
            <a:fillRect/>
          </a:stretch>
        </p:blipFill>
        <p:spPr>
          <a:xfrm>
            <a:off x="7008494" y="764336"/>
            <a:ext cx="4695825" cy="2619375"/>
          </a:xfrm>
          <a:prstGeom prst="rect">
            <a:avLst/>
          </a:prstGeom>
        </p:spPr>
      </p:pic>
    </p:spTree>
    <p:extLst>
      <p:ext uri="{BB962C8B-B14F-4D97-AF65-F5344CB8AC3E}">
        <p14:creationId xmlns:p14="http://schemas.microsoft.com/office/powerpoint/2010/main" val="36756135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1032" y="87725"/>
            <a:ext cx="1527384" cy="1815890"/>
          </a:xfrm>
          <a:prstGeom prst="rect">
            <a:avLst/>
          </a:prstGeom>
        </p:spPr>
      </p:pic>
      <p:pic>
        <p:nvPicPr>
          <p:cNvPr id="3" name="Picture 2"/>
          <p:cNvPicPr>
            <a:picLocks noChangeAspect="1"/>
          </p:cNvPicPr>
          <p:nvPr/>
        </p:nvPicPr>
        <p:blipFill rotWithShape="1">
          <a:blip r:embed="rId3"/>
          <a:srcRect l="10410" t="11656" r="19130" b="7229"/>
          <a:stretch/>
        </p:blipFill>
        <p:spPr>
          <a:xfrm>
            <a:off x="9933709" y="79630"/>
            <a:ext cx="1532829" cy="1823985"/>
          </a:xfrm>
          <a:prstGeom prst="rect">
            <a:avLst/>
          </a:prstGeom>
          <a:ln>
            <a:noFill/>
          </a:ln>
          <a:effectLst>
            <a:softEdge rad="112500"/>
          </a:effectLst>
        </p:spPr>
      </p:pic>
      <p:sp>
        <p:nvSpPr>
          <p:cNvPr id="2" name="Rectangle 1"/>
          <p:cNvSpPr/>
          <p:nvPr/>
        </p:nvSpPr>
        <p:spPr>
          <a:xfrm>
            <a:off x="382385" y="87725"/>
            <a:ext cx="10698480" cy="6247864"/>
          </a:xfrm>
          <a:prstGeom prst="rect">
            <a:avLst/>
          </a:prstGeom>
        </p:spPr>
        <p:txBody>
          <a:bodyPr wrap="square">
            <a:spAutoFit/>
          </a:bodyPr>
          <a:lstStyle/>
          <a:p>
            <a:pPr algn="ctr"/>
            <a:r>
              <a:rPr lang="en-GB" sz="4400" dirty="0" smtClean="0">
                <a:solidFill>
                  <a:srgbClr val="7030A0"/>
                </a:solidFill>
                <a:latin typeface="Berlin Sans FB" panose="020E0602020502020306" pitchFamily="34" charset="0"/>
              </a:rPr>
              <a:t>Summative assessment</a:t>
            </a:r>
          </a:p>
          <a:p>
            <a:pPr algn="ctr"/>
            <a:endParaRPr lang="en-GB" sz="4400" dirty="0">
              <a:solidFill>
                <a:srgbClr val="7030A0"/>
              </a:solidFill>
              <a:latin typeface="Berlin Sans FB" panose="020E0602020502020306" pitchFamily="34" charset="0"/>
            </a:endParaRPr>
          </a:p>
          <a:p>
            <a:pPr algn="ctr"/>
            <a:r>
              <a:rPr lang="en-GB" sz="2400" dirty="0" smtClean="0">
                <a:latin typeface="Berlin Sans FB" panose="020E0602020502020306" pitchFamily="34" charset="0"/>
              </a:rPr>
              <a:t>Summative </a:t>
            </a:r>
            <a:r>
              <a:rPr lang="en-GB" sz="2400" dirty="0">
                <a:latin typeface="Berlin Sans FB" panose="020E0602020502020306" pitchFamily="34" charset="0"/>
              </a:rPr>
              <a:t>assessment sums up what a pupil has achieved at the end of a period of time, relative to the learning aims and the relevant national standards. The period of time may vary, depending on what the teacher wants to find out. There may be an assessment at the end of a topic, at the end of a term or half-term, at the end of a year or, as in the case of the </a:t>
            </a:r>
            <a:r>
              <a:rPr lang="en-GB" sz="2400" dirty="0" smtClean="0">
                <a:latin typeface="Berlin Sans FB" panose="020E0602020502020306" pitchFamily="34" charset="0"/>
              </a:rPr>
              <a:t>National </a:t>
            </a:r>
            <a:r>
              <a:rPr lang="en-GB" sz="2400" dirty="0">
                <a:latin typeface="Berlin Sans FB" panose="020E0602020502020306" pitchFamily="34" charset="0"/>
              </a:rPr>
              <a:t>C</a:t>
            </a:r>
            <a:r>
              <a:rPr lang="en-GB" sz="2400" dirty="0" smtClean="0">
                <a:latin typeface="Berlin Sans FB" panose="020E0602020502020306" pitchFamily="34" charset="0"/>
              </a:rPr>
              <a:t>urriculum </a:t>
            </a:r>
            <a:r>
              <a:rPr lang="en-GB" sz="2400" dirty="0">
                <a:latin typeface="Berlin Sans FB" panose="020E0602020502020306" pitchFamily="34" charset="0"/>
              </a:rPr>
              <a:t>tests, at the end of </a:t>
            </a:r>
            <a:r>
              <a:rPr lang="en-GB" sz="2400" dirty="0" smtClean="0">
                <a:latin typeface="Berlin Sans FB" panose="020E0602020502020306" pitchFamily="34" charset="0"/>
              </a:rPr>
              <a:t> </a:t>
            </a:r>
            <a:r>
              <a:rPr lang="en-GB" sz="2400" dirty="0" smtClean="0">
                <a:latin typeface="Berlin Sans FB" panose="020E0602020502020306" pitchFamily="34" charset="0"/>
              </a:rPr>
              <a:t>Key Stage Two (Year Six- which we currently do not have).</a:t>
            </a:r>
            <a:endParaRPr lang="en-GB" sz="2400" dirty="0">
              <a:latin typeface="Berlin Sans FB" panose="020E0602020502020306" pitchFamily="34" charset="0"/>
            </a:endParaRPr>
          </a:p>
          <a:p>
            <a:pPr algn="ctr"/>
            <a:endParaRPr lang="en-GB" sz="2400" dirty="0">
              <a:latin typeface="Berlin Sans FB" panose="020E0602020502020306" pitchFamily="34" charset="0"/>
            </a:endParaRPr>
          </a:p>
          <a:p>
            <a:pPr algn="ctr"/>
            <a:r>
              <a:rPr lang="en-GB" sz="2400" dirty="0">
                <a:latin typeface="Berlin Sans FB" panose="020E0602020502020306" pitchFamily="34" charset="0"/>
              </a:rPr>
              <a:t>A summative assessment may be a written test, an observation, a conversation or a task. It may be recorded through writing, through photographs or other visual media, or through an audio recording. Whichever medium is used, the assessment will show what has been achieved. It will summarise attainment at a particular point in time and may provide individual and cohort data that will be useful for tracking progress and for informing stakeholders (e.g. parents, governors, etc</a:t>
            </a:r>
            <a:r>
              <a:rPr lang="en-GB" sz="2400" dirty="0" smtClean="0">
                <a:latin typeface="Berlin Sans FB" panose="020E0602020502020306" pitchFamily="34" charset="0"/>
              </a:rPr>
              <a:t>.)</a:t>
            </a:r>
            <a:endParaRPr lang="en-GB" sz="2400" dirty="0">
              <a:latin typeface="Berlin Sans FB" panose="020E0602020502020306" pitchFamily="34" charset="0"/>
            </a:endParaRPr>
          </a:p>
        </p:txBody>
      </p:sp>
    </p:spTree>
    <p:extLst>
      <p:ext uri="{BB962C8B-B14F-4D97-AF65-F5344CB8AC3E}">
        <p14:creationId xmlns:p14="http://schemas.microsoft.com/office/powerpoint/2010/main" val="14382938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45198" y="3034145"/>
            <a:ext cx="1619580" cy="2386338"/>
          </a:xfrm>
          <a:prstGeom prst="rect">
            <a:avLst/>
          </a:prstGeom>
          <a:ln>
            <a:noFill/>
          </a:ln>
          <a:effectLst>
            <a:softEdge rad="112500"/>
          </a:effectLst>
        </p:spPr>
      </p:pic>
      <p:sp>
        <p:nvSpPr>
          <p:cNvPr id="2" name="Rectangle 1"/>
          <p:cNvSpPr/>
          <p:nvPr/>
        </p:nvSpPr>
        <p:spPr>
          <a:xfrm>
            <a:off x="1529543" y="0"/>
            <a:ext cx="9002682" cy="5847755"/>
          </a:xfrm>
          <a:prstGeom prst="rect">
            <a:avLst/>
          </a:prstGeom>
        </p:spPr>
        <p:txBody>
          <a:bodyPr wrap="square">
            <a:spAutoFit/>
          </a:bodyPr>
          <a:lstStyle/>
          <a:p>
            <a:pPr algn="ctr"/>
            <a:r>
              <a:rPr lang="en-GB" sz="4400" dirty="0">
                <a:solidFill>
                  <a:srgbClr val="00B050"/>
                </a:solidFill>
                <a:latin typeface="Berlin Sans FB" panose="020E0602020502020306" pitchFamily="34" charset="0"/>
              </a:rPr>
              <a:t>Formative assessment</a:t>
            </a:r>
          </a:p>
          <a:p>
            <a:pPr algn="ctr"/>
            <a:r>
              <a:rPr lang="en-GB" sz="2200" dirty="0" smtClean="0">
                <a:latin typeface="Berlin Sans FB" panose="020E0602020502020306" pitchFamily="34" charset="0"/>
              </a:rPr>
              <a:t>Formative </a:t>
            </a:r>
            <a:r>
              <a:rPr lang="en-GB" sz="2200" dirty="0">
                <a:latin typeface="Berlin Sans FB" panose="020E0602020502020306" pitchFamily="34" charset="0"/>
              </a:rPr>
              <a:t>assessment takes place on a </a:t>
            </a:r>
            <a:r>
              <a:rPr lang="en-GB" sz="2200" dirty="0">
                <a:solidFill>
                  <a:srgbClr val="FF0000"/>
                </a:solidFill>
                <a:latin typeface="Berlin Sans FB" panose="020E0602020502020306" pitchFamily="34" charset="0"/>
              </a:rPr>
              <a:t>day-to-day</a:t>
            </a:r>
            <a:r>
              <a:rPr lang="en-GB" sz="2200" dirty="0">
                <a:latin typeface="Berlin Sans FB" panose="020E0602020502020306" pitchFamily="34" charset="0"/>
              </a:rPr>
              <a:t> basis during teaching and learning, allowing teachers and pupils to assess attainment and progress more frequently. It begins with diagnostic assessment, indicating what is already known and what gaps may exist in skills or knowledge. </a:t>
            </a:r>
            <a:endParaRPr lang="en-GB" sz="2200" dirty="0" smtClean="0">
              <a:latin typeface="Berlin Sans FB" panose="020E0602020502020306" pitchFamily="34" charset="0"/>
            </a:endParaRPr>
          </a:p>
          <a:p>
            <a:pPr algn="ctr"/>
            <a:endParaRPr lang="en-GB" sz="2200" dirty="0">
              <a:latin typeface="Berlin Sans FB" panose="020E0602020502020306" pitchFamily="34" charset="0"/>
            </a:endParaRPr>
          </a:p>
          <a:p>
            <a:pPr algn="ctr"/>
            <a:r>
              <a:rPr lang="en-GB" sz="2200" dirty="0" smtClean="0">
                <a:latin typeface="Berlin Sans FB" panose="020E0602020502020306" pitchFamily="34" charset="0"/>
              </a:rPr>
              <a:t>If </a:t>
            </a:r>
            <a:r>
              <a:rPr lang="en-GB" sz="2200" dirty="0">
                <a:latin typeface="Berlin Sans FB" panose="020E0602020502020306" pitchFamily="34" charset="0"/>
              </a:rPr>
              <a:t>a teacher and pupil understand what has been achieved to date, it is easier to plan the next steps. As the learning continues, further formative assessments indicate whether teaching plans need to be amended to reinforce or extend learning.</a:t>
            </a:r>
          </a:p>
          <a:p>
            <a:pPr algn="ctr"/>
            <a:endParaRPr lang="en-GB" sz="2200" dirty="0">
              <a:latin typeface="Berlin Sans FB" panose="020E0602020502020306" pitchFamily="34" charset="0"/>
            </a:endParaRPr>
          </a:p>
          <a:p>
            <a:pPr algn="ctr"/>
            <a:r>
              <a:rPr lang="en-GB" sz="2200" dirty="0">
                <a:latin typeface="Berlin Sans FB" panose="020E0602020502020306" pitchFamily="34" charset="0"/>
              </a:rPr>
              <a:t>Formative assessments may be questions, tasks, </a:t>
            </a:r>
            <a:r>
              <a:rPr lang="en-GB" sz="2200" dirty="0" smtClean="0">
                <a:latin typeface="Berlin Sans FB" panose="020E0602020502020306" pitchFamily="34" charset="0"/>
              </a:rPr>
              <a:t>quizzes, observations and children’s ongoing work.</a:t>
            </a:r>
          </a:p>
          <a:p>
            <a:pPr algn="ctr"/>
            <a:endParaRPr lang="en-GB" sz="2200" dirty="0">
              <a:latin typeface="Berlin Sans FB" panose="020E0602020502020306" pitchFamily="34" charset="0"/>
            </a:endParaRPr>
          </a:p>
          <a:p>
            <a:pPr algn="ctr"/>
            <a:r>
              <a:rPr lang="en-GB" sz="2200" dirty="0" smtClean="0">
                <a:latin typeface="Berlin Sans FB" panose="020E0602020502020306" pitchFamily="34" charset="0"/>
              </a:rPr>
              <a:t> </a:t>
            </a:r>
            <a:r>
              <a:rPr lang="en-GB" sz="2200" dirty="0">
                <a:latin typeface="Berlin Sans FB" panose="020E0602020502020306" pitchFamily="34" charset="0"/>
              </a:rPr>
              <a:t>Often formative assessments may not be recorded at all, except perhaps in the lesson plans drawn up to address the next steps indicated.</a:t>
            </a:r>
          </a:p>
        </p:txBody>
      </p:sp>
      <p:pic>
        <p:nvPicPr>
          <p:cNvPr id="4" name="Picture 3"/>
          <p:cNvPicPr>
            <a:picLocks noChangeAspect="1"/>
          </p:cNvPicPr>
          <p:nvPr/>
        </p:nvPicPr>
        <p:blipFill>
          <a:blip r:embed="rId3"/>
          <a:stretch>
            <a:fillRect/>
          </a:stretch>
        </p:blipFill>
        <p:spPr>
          <a:xfrm>
            <a:off x="137350" y="3150523"/>
            <a:ext cx="1779449" cy="2619745"/>
          </a:xfrm>
          <a:prstGeom prst="rect">
            <a:avLst/>
          </a:prstGeom>
        </p:spPr>
      </p:pic>
    </p:spTree>
    <p:extLst>
      <p:ext uri="{BB962C8B-B14F-4D97-AF65-F5344CB8AC3E}">
        <p14:creationId xmlns:p14="http://schemas.microsoft.com/office/powerpoint/2010/main" val="21887706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rot="709592">
            <a:off x="8988648" y="602648"/>
            <a:ext cx="3007760" cy="14039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angle 1"/>
          <p:cNvSpPr/>
          <p:nvPr/>
        </p:nvSpPr>
        <p:spPr>
          <a:xfrm>
            <a:off x="299257" y="425707"/>
            <a:ext cx="9468198" cy="5555367"/>
          </a:xfrm>
          <a:prstGeom prst="rect">
            <a:avLst/>
          </a:prstGeom>
        </p:spPr>
        <p:txBody>
          <a:bodyPr wrap="square">
            <a:spAutoFit/>
          </a:bodyPr>
          <a:lstStyle/>
          <a:p>
            <a:r>
              <a:rPr lang="en-GB" sz="2000" dirty="0">
                <a:latin typeface="Berlin Sans FB" panose="020E0602020502020306" pitchFamily="34" charset="0"/>
              </a:rPr>
              <a:t>There are a number of key paragraphs in the new School Inspection Handbook that relate to assessment. </a:t>
            </a:r>
            <a:r>
              <a:rPr lang="en-GB" sz="2000" dirty="0" smtClean="0">
                <a:latin typeface="Berlin Sans FB" panose="020E0602020502020306" pitchFamily="34" charset="0"/>
              </a:rPr>
              <a:t>These </a:t>
            </a:r>
            <a:r>
              <a:rPr lang="en-GB" sz="2000" dirty="0">
                <a:latin typeface="Berlin Sans FB" panose="020E0602020502020306" pitchFamily="34" charset="0"/>
              </a:rPr>
              <a:t>are particularly significant.</a:t>
            </a:r>
          </a:p>
          <a:p>
            <a:endParaRPr lang="en-GB" sz="2000" dirty="0">
              <a:latin typeface="Berlin Sans FB" panose="020E0602020502020306" pitchFamily="34" charset="0"/>
            </a:endParaRPr>
          </a:p>
          <a:p>
            <a:r>
              <a:rPr lang="en-GB" sz="2000" dirty="0">
                <a:latin typeface="Berlin Sans FB" panose="020E0602020502020306" pitchFamily="34" charset="0"/>
              </a:rPr>
              <a:t>Firstly, regarding the implementation of the curriculum</a:t>
            </a:r>
            <a:r>
              <a:rPr lang="en-GB" sz="2000" dirty="0" smtClean="0">
                <a:latin typeface="Berlin Sans FB" panose="020E0602020502020306" pitchFamily="34" charset="0"/>
              </a:rPr>
              <a:t>:</a:t>
            </a:r>
          </a:p>
          <a:p>
            <a:r>
              <a:rPr lang="en-GB" sz="2000" dirty="0" smtClean="0">
                <a:solidFill>
                  <a:srgbClr val="FF0000"/>
                </a:solidFill>
                <a:latin typeface="Berlin Sans FB" panose="020E0602020502020306" pitchFamily="34" charset="0"/>
              </a:rPr>
              <a:t> </a:t>
            </a:r>
            <a:r>
              <a:rPr lang="en-GB" sz="2000" dirty="0">
                <a:solidFill>
                  <a:srgbClr val="FF0000"/>
                </a:solidFill>
                <a:latin typeface="Berlin Sans FB" panose="020E0602020502020306" pitchFamily="34" charset="0"/>
              </a:rPr>
              <a:t>“</a:t>
            </a:r>
            <a:r>
              <a:rPr lang="en-GB" sz="2000" i="1" dirty="0">
                <a:solidFill>
                  <a:srgbClr val="FF0000"/>
                </a:solidFill>
                <a:latin typeface="Berlin Sans FB" panose="020E0602020502020306" pitchFamily="34" charset="0"/>
              </a:rPr>
              <a:t>The most important factors in how, and how effectively, the curriculum is taught and assessed are that: teachers check pupils’ understanding effectively, and identify and correct misunderstandings… teachers use assessment to check pupils’ understanding in order to inform teaching.”</a:t>
            </a:r>
          </a:p>
          <a:p>
            <a:endParaRPr lang="en-GB" sz="2000" dirty="0">
              <a:latin typeface="Berlin Sans FB" panose="020E0602020502020306" pitchFamily="34" charset="0"/>
            </a:endParaRPr>
          </a:p>
          <a:p>
            <a:r>
              <a:rPr lang="en-GB" sz="2000" dirty="0">
                <a:latin typeface="Berlin Sans FB" panose="020E0602020502020306" pitchFamily="34" charset="0"/>
              </a:rPr>
              <a:t>In relation to the school’s use of assessment, the handbook states: </a:t>
            </a:r>
            <a:endParaRPr lang="en-GB" sz="2000" dirty="0" smtClean="0">
              <a:latin typeface="Berlin Sans FB" panose="020E0602020502020306" pitchFamily="34" charset="0"/>
            </a:endParaRPr>
          </a:p>
          <a:p>
            <a:endParaRPr lang="en-GB" sz="2000" i="1" dirty="0">
              <a:latin typeface="Berlin Sans FB" panose="020E0602020502020306" pitchFamily="34" charset="0"/>
            </a:endParaRPr>
          </a:p>
          <a:p>
            <a:r>
              <a:rPr lang="en-GB" sz="2000" i="1" dirty="0" smtClean="0">
                <a:solidFill>
                  <a:srgbClr val="00B050"/>
                </a:solidFill>
                <a:latin typeface="Berlin Sans FB" panose="020E0602020502020306" pitchFamily="34" charset="0"/>
              </a:rPr>
              <a:t>“</a:t>
            </a:r>
            <a:r>
              <a:rPr lang="en-GB" sz="2000" i="1" dirty="0">
                <a:solidFill>
                  <a:srgbClr val="00B050"/>
                </a:solidFill>
                <a:latin typeface="Berlin Sans FB" panose="020E0602020502020306" pitchFamily="34" charset="0"/>
              </a:rPr>
              <a:t>When used effectively, assessment helps pupils to embed knowledge and use it fluently, and assists teachers in producing clear next steps for pupils.”</a:t>
            </a:r>
          </a:p>
          <a:p>
            <a:endParaRPr lang="en-GB" sz="2000" dirty="0">
              <a:latin typeface="Berlin Sans FB" panose="020E0602020502020306" pitchFamily="34" charset="0"/>
            </a:endParaRPr>
          </a:p>
          <a:p>
            <a:pPr algn="ctr"/>
            <a:r>
              <a:rPr lang="en-GB" sz="2000" dirty="0">
                <a:latin typeface="Berlin Sans FB" panose="020E0602020502020306" pitchFamily="34" charset="0"/>
              </a:rPr>
              <a:t>Looking at these points, we can see a clear emphasis on what is going on in the classroom. So we need to ask ourselves the questions, how well are teachers are using formative assessment techniques to:</a:t>
            </a:r>
          </a:p>
          <a:p>
            <a:endParaRPr lang="en-GB" sz="1500" dirty="0">
              <a:latin typeface="Berlin Sans FB" panose="020E0602020502020306" pitchFamily="34" charset="0"/>
            </a:endParaRPr>
          </a:p>
        </p:txBody>
      </p:sp>
    </p:spTree>
    <p:extLst>
      <p:ext uri="{BB962C8B-B14F-4D97-AF65-F5344CB8AC3E}">
        <p14:creationId xmlns:p14="http://schemas.microsoft.com/office/powerpoint/2010/main" val="28935879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9286" t="13626" r="18590" b="12592"/>
          <a:stretch/>
        </p:blipFill>
        <p:spPr>
          <a:xfrm>
            <a:off x="9117247" y="4230254"/>
            <a:ext cx="3074753" cy="2429165"/>
          </a:xfrm>
          <a:prstGeom prst="rect">
            <a:avLst/>
          </a:prstGeom>
          <a:ln>
            <a:noFill/>
          </a:ln>
          <a:effectLst>
            <a:softEdge rad="112500"/>
          </a:effectLst>
        </p:spPr>
      </p:pic>
      <p:sp>
        <p:nvSpPr>
          <p:cNvPr id="2" name="Rectangle 1"/>
          <p:cNvSpPr/>
          <p:nvPr/>
        </p:nvSpPr>
        <p:spPr>
          <a:xfrm>
            <a:off x="244764" y="452596"/>
            <a:ext cx="9410008" cy="5816977"/>
          </a:xfrm>
          <a:prstGeom prst="rect">
            <a:avLst/>
          </a:prstGeom>
        </p:spPr>
        <p:txBody>
          <a:bodyPr wrap="square">
            <a:spAutoFit/>
          </a:bodyPr>
          <a:lstStyle/>
          <a:p>
            <a:pPr marL="342900" indent="-342900">
              <a:buFont typeface="Arial" panose="020B0604020202020204" pitchFamily="34" charset="0"/>
              <a:buChar char="•"/>
            </a:pPr>
            <a:r>
              <a:rPr lang="en-GB" sz="3200" dirty="0" smtClean="0">
                <a:latin typeface="Berlin Sans FB" panose="020E0602020502020306" pitchFamily="34" charset="0"/>
              </a:rPr>
              <a:t>find </a:t>
            </a:r>
            <a:r>
              <a:rPr lang="en-GB" sz="3200" dirty="0">
                <a:latin typeface="Berlin Sans FB" panose="020E0602020502020306" pitchFamily="34" charset="0"/>
              </a:rPr>
              <a:t>out what children already know so that they can build on </a:t>
            </a:r>
            <a:r>
              <a:rPr lang="en-GB" sz="3200" dirty="0" smtClean="0">
                <a:latin typeface="Berlin Sans FB" panose="020E0602020502020306" pitchFamily="34" charset="0"/>
              </a:rPr>
              <a:t>this</a:t>
            </a:r>
          </a:p>
          <a:p>
            <a:pPr marL="342900" indent="-342900">
              <a:buFont typeface="Arial" panose="020B0604020202020204" pitchFamily="34" charset="0"/>
              <a:buChar char="•"/>
            </a:pPr>
            <a:r>
              <a:rPr lang="en-GB" sz="3200" dirty="0">
                <a:latin typeface="Berlin Sans FB" panose="020E0602020502020306" pitchFamily="34" charset="0"/>
              </a:rPr>
              <a:t>U</a:t>
            </a:r>
            <a:r>
              <a:rPr lang="en-GB" sz="3200" dirty="0" smtClean="0">
                <a:latin typeface="Berlin Sans FB" panose="020E0602020502020306" pitchFamily="34" charset="0"/>
              </a:rPr>
              <a:t>npick </a:t>
            </a:r>
            <a:r>
              <a:rPr lang="en-GB" sz="3200" dirty="0">
                <a:latin typeface="Berlin Sans FB" panose="020E0602020502020306" pitchFamily="34" charset="0"/>
              </a:rPr>
              <a:t>children’s misconceptions</a:t>
            </a:r>
          </a:p>
          <a:p>
            <a:pPr marL="342900" indent="-342900">
              <a:buFont typeface="Arial" panose="020B0604020202020204" pitchFamily="34" charset="0"/>
              <a:buChar char="•"/>
            </a:pPr>
            <a:r>
              <a:rPr lang="en-GB" sz="3200" dirty="0">
                <a:latin typeface="Berlin Sans FB" panose="020E0602020502020306" pitchFamily="34" charset="0"/>
              </a:rPr>
              <a:t>check learning within (as well as at the end of) lesson</a:t>
            </a:r>
          </a:p>
          <a:p>
            <a:pPr marL="342900" indent="-342900">
              <a:buFont typeface="Arial" panose="020B0604020202020204" pitchFamily="34" charset="0"/>
              <a:buChar char="•"/>
            </a:pPr>
            <a:r>
              <a:rPr lang="en-GB" sz="3200" dirty="0">
                <a:latin typeface="Berlin Sans FB" panose="020E0602020502020306" pitchFamily="34" charset="0"/>
              </a:rPr>
              <a:t>provide effective feedback to move learning </a:t>
            </a:r>
            <a:r>
              <a:rPr lang="en-GB" sz="3200" dirty="0" smtClean="0">
                <a:latin typeface="Berlin Sans FB" panose="020E0602020502020306" pitchFamily="34" charset="0"/>
              </a:rPr>
              <a:t>forwards</a:t>
            </a:r>
          </a:p>
          <a:p>
            <a:endParaRPr lang="en-GB" sz="2000" dirty="0" smtClean="0"/>
          </a:p>
          <a:p>
            <a:endParaRPr lang="en-GB" sz="2000" dirty="0"/>
          </a:p>
          <a:p>
            <a:r>
              <a:rPr lang="en-GB" sz="2800" dirty="0">
                <a:latin typeface="Berlin Sans FB" panose="020E0602020502020306" pitchFamily="34" charset="0"/>
              </a:rPr>
              <a:t>In addition to these points about classroom assessment, the handbook says that inspectors will use to gain evidence about curriculum implementation </a:t>
            </a:r>
            <a:r>
              <a:rPr lang="en-GB" sz="2800" dirty="0">
                <a:solidFill>
                  <a:srgbClr val="00B050"/>
                </a:solidFill>
                <a:latin typeface="Berlin Sans FB" panose="020E0602020502020306" pitchFamily="34" charset="0"/>
              </a:rPr>
              <a:t>“discussions with curriculum and subject leaders and teachers about… their view of how those pupils are progressing through the curriculum</a:t>
            </a:r>
            <a:r>
              <a:rPr lang="en-GB" sz="2800" dirty="0" smtClean="0">
                <a:solidFill>
                  <a:srgbClr val="00B050"/>
                </a:solidFill>
                <a:latin typeface="Berlin Sans FB" panose="020E0602020502020306" pitchFamily="34" charset="0"/>
              </a:rPr>
              <a:t>”</a:t>
            </a:r>
            <a:endParaRPr lang="en-GB" sz="2800" dirty="0">
              <a:solidFill>
                <a:srgbClr val="00B050"/>
              </a:solidFill>
              <a:latin typeface="Berlin Sans FB" panose="020E0602020502020306" pitchFamily="34" charset="0"/>
            </a:endParaRPr>
          </a:p>
        </p:txBody>
      </p:sp>
      <p:pic>
        <p:nvPicPr>
          <p:cNvPr id="3" name="Picture 2"/>
          <p:cNvPicPr>
            <a:picLocks noChangeAspect="1"/>
          </p:cNvPicPr>
          <p:nvPr/>
        </p:nvPicPr>
        <p:blipFill rotWithShape="1">
          <a:blip r:embed="rId3"/>
          <a:srcRect l="26059" r="8138"/>
          <a:stretch/>
        </p:blipFill>
        <p:spPr>
          <a:xfrm rot="1133303">
            <a:off x="9476509" y="243840"/>
            <a:ext cx="2562993" cy="2044828"/>
          </a:xfrm>
          <a:prstGeom prst="ellipse">
            <a:avLst/>
          </a:prstGeom>
          <a:ln w="28575"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028352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6838" y="1006765"/>
            <a:ext cx="3810285" cy="3759706"/>
          </a:xfrm>
          <a:prstGeom prst="rect">
            <a:avLst/>
          </a:prstGeom>
        </p:spPr>
      </p:pic>
      <p:sp>
        <p:nvSpPr>
          <p:cNvPr id="5" name="TextBox 4"/>
          <p:cNvSpPr txBox="1"/>
          <p:nvPr/>
        </p:nvSpPr>
        <p:spPr>
          <a:xfrm>
            <a:off x="3430440" y="242156"/>
            <a:ext cx="8100290" cy="4524315"/>
          </a:xfrm>
          <a:prstGeom prst="rect">
            <a:avLst/>
          </a:prstGeom>
          <a:noFill/>
        </p:spPr>
        <p:txBody>
          <a:bodyPr wrap="square" rtlCol="0">
            <a:spAutoFit/>
          </a:bodyPr>
          <a:lstStyle/>
          <a:p>
            <a:pPr algn="ctr"/>
            <a:r>
              <a:rPr lang="en-GB" sz="9600" b="1" dirty="0" smtClean="0">
                <a:solidFill>
                  <a:srgbClr val="7030A0"/>
                </a:solidFill>
              </a:rPr>
              <a:t>A look at </a:t>
            </a:r>
            <a:r>
              <a:rPr lang="en-GB" sz="9600" b="1" dirty="0" smtClean="0">
                <a:solidFill>
                  <a:srgbClr val="FF0000"/>
                </a:solidFill>
              </a:rPr>
              <a:t>Statutory Assessment </a:t>
            </a:r>
            <a:endParaRPr lang="en-GB" sz="9600" b="1" dirty="0">
              <a:solidFill>
                <a:srgbClr val="FF0000"/>
              </a:solidFill>
            </a:endParaRPr>
          </a:p>
        </p:txBody>
      </p:sp>
      <p:sp>
        <p:nvSpPr>
          <p:cNvPr id="6" name="Rectangle 5"/>
          <p:cNvSpPr/>
          <p:nvPr/>
        </p:nvSpPr>
        <p:spPr>
          <a:xfrm>
            <a:off x="3855308" y="4838582"/>
            <a:ext cx="7795487" cy="1815882"/>
          </a:xfrm>
          <a:prstGeom prst="rect">
            <a:avLst/>
          </a:prstGeom>
        </p:spPr>
        <p:txBody>
          <a:bodyPr wrap="square">
            <a:spAutoFit/>
          </a:bodyPr>
          <a:lstStyle/>
          <a:p>
            <a:pPr algn="ctr"/>
            <a:r>
              <a:rPr lang="en-GB" sz="2800" dirty="0" smtClean="0">
                <a:latin typeface="Berlin Sans FB" panose="020E0602020502020306" pitchFamily="34" charset="0"/>
              </a:rPr>
              <a:t>The </a:t>
            </a:r>
            <a:r>
              <a:rPr lang="en-GB" sz="2800" dirty="0">
                <a:latin typeface="Berlin Sans FB" panose="020E0602020502020306" pitchFamily="34" charset="0"/>
              </a:rPr>
              <a:t>government continues to measure and compare the outcomes of children nationally; in their </a:t>
            </a:r>
            <a:r>
              <a:rPr lang="en-GB" sz="2800" dirty="0" smtClean="0">
                <a:latin typeface="Berlin Sans FB" panose="020E0602020502020306" pitchFamily="34" charset="0"/>
              </a:rPr>
              <a:t>Reception </a:t>
            </a:r>
            <a:r>
              <a:rPr lang="en-GB" sz="2800" dirty="0">
                <a:latin typeface="Berlin Sans FB" panose="020E0602020502020306" pitchFamily="34" charset="0"/>
              </a:rPr>
              <a:t>year, </a:t>
            </a:r>
            <a:r>
              <a:rPr lang="en-GB" sz="2800" dirty="0" smtClean="0">
                <a:latin typeface="Berlin Sans FB" panose="020E0602020502020306" pitchFamily="34" charset="0"/>
              </a:rPr>
              <a:t>Year </a:t>
            </a:r>
            <a:r>
              <a:rPr lang="en-GB" sz="2800" dirty="0">
                <a:latin typeface="Berlin Sans FB" panose="020E0602020502020306" pitchFamily="34" charset="0"/>
              </a:rPr>
              <a:t>O</a:t>
            </a:r>
            <a:r>
              <a:rPr lang="en-GB" sz="2800" dirty="0" smtClean="0">
                <a:latin typeface="Berlin Sans FB" panose="020E0602020502020306" pitchFamily="34" charset="0"/>
              </a:rPr>
              <a:t>ne</a:t>
            </a:r>
            <a:r>
              <a:rPr lang="en-GB" sz="2800" dirty="0">
                <a:latin typeface="Berlin Sans FB" panose="020E0602020502020306" pitchFamily="34" charset="0"/>
              </a:rPr>
              <a:t>, </a:t>
            </a:r>
            <a:r>
              <a:rPr lang="en-GB" sz="2800" dirty="0" smtClean="0">
                <a:latin typeface="Berlin Sans FB" panose="020E0602020502020306" pitchFamily="34" charset="0"/>
              </a:rPr>
              <a:t>Year </a:t>
            </a:r>
            <a:r>
              <a:rPr lang="en-GB" sz="2800" dirty="0">
                <a:latin typeface="Berlin Sans FB" panose="020E0602020502020306" pitchFamily="34" charset="0"/>
              </a:rPr>
              <a:t>T</a:t>
            </a:r>
            <a:r>
              <a:rPr lang="en-GB" sz="2800" dirty="0" smtClean="0">
                <a:latin typeface="Berlin Sans FB" panose="020E0602020502020306" pitchFamily="34" charset="0"/>
              </a:rPr>
              <a:t>wo</a:t>
            </a:r>
            <a:r>
              <a:rPr lang="en-GB" sz="2800" dirty="0">
                <a:latin typeface="Berlin Sans FB" panose="020E0602020502020306" pitchFamily="34" charset="0"/>
              </a:rPr>
              <a:t>, </a:t>
            </a:r>
            <a:r>
              <a:rPr lang="en-GB" sz="2800" dirty="0" smtClean="0">
                <a:latin typeface="Berlin Sans FB" panose="020E0602020502020306" pitchFamily="34" charset="0"/>
              </a:rPr>
              <a:t>Year </a:t>
            </a:r>
            <a:r>
              <a:rPr lang="en-GB" sz="2800" dirty="0">
                <a:latin typeface="Berlin Sans FB" panose="020E0602020502020306" pitchFamily="34" charset="0"/>
              </a:rPr>
              <a:t>F</a:t>
            </a:r>
            <a:r>
              <a:rPr lang="en-GB" sz="2800" dirty="0" smtClean="0">
                <a:latin typeface="Berlin Sans FB" panose="020E0602020502020306" pitchFamily="34" charset="0"/>
              </a:rPr>
              <a:t>our</a:t>
            </a:r>
            <a:endParaRPr lang="en-GB" sz="2800" dirty="0">
              <a:latin typeface="Berlin Sans FB" panose="020E0602020502020306" pitchFamily="34" charset="0"/>
            </a:endParaRPr>
          </a:p>
        </p:txBody>
      </p:sp>
    </p:spTree>
    <p:extLst>
      <p:ext uri="{BB962C8B-B14F-4D97-AF65-F5344CB8AC3E}">
        <p14:creationId xmlns:p14="http://schemas.microsoft.com/office/powerpoint/2010/main" val="10573823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5636" y="122627"/>
            <a:ext cx="9190182" cy="4739759"/>
          </a:xfrm>
          <a:prstGeom prst="rect">
            <a:avLst/>
          </a:prstGeom>
        </p:spPr>
        <p:txBody>
          <a:bodyPr wrap="square">
            <a:spAutoFit/>
          </a:bodyPr>
          <a:lstStyle/>
          <a:p>
            <a:pPr algn="ctr"/>
            <a:r>
              <a:rPr lang="en-GB" sz="4000" dirty="0" smtClean="0">
                <a:solidFill>
                  <a:srgbClr val="FF0000"/>
                </a:solidFill>
                <a:latin typeface="Berlin Sans FB" panose="020E0602020502020306" pitchFamily="34" charset="0"/>
              </a:rPr>
              <a:t>Reception- Acorn  Classes</a:t>
            </a:r>
          </a:p>
          <a:p>
            <a:pPr algn="ctr"/>
            <a:r>
              <a:rPr lang="en-GB" sz="4200" dirty="0">
                <a:solidFill>
                  <a:srgbClr val="00B050"/>
                </a:solidFill>
                <a:latin typeface="Berlin Sans FB" panose="020E0602020502020306" pitchFamily="34" charset="0"/>
              </a:rPr>
              <a:t>Reception Baseline Assessment (RBA) </a:t>
            </a:r>
          </a:p>
          <a:p>
            <a:pPr algn="ctr"/>
            <a:r>
              <a:rPr lang="en-GB" sz="2000" dirty="0">
                <a:latin typeface="Berlin Sans FB" panose="020E0602020502020306" pitchFamily="34" charset="0"/>
              </a:rPr>
              <a:t>The RBA is an age-appropriate assessment of early mathematics and literacy, </a:t>
            </a:r>
          </a:p>
          <a:p>
            <a:pPr algn="ctr"/>
            <a:r>
              <a:rPr lang="en-GB" sz="2000" dirty="0">
                <a:latin typeface="Berlin Sans FB" panose="020E0602020502020306" pitchFamily="34" charset="0"/>
              </a:rPr>
              <a:t>communication and language</a:t>
            </a:r>
            <a:r>
              <a:rPr lang="en-GB" sz="2000" dirty="0" smtClean="0">
                <a:latin typeface="Berlin Sans FB" panose="020E0602020502020306" pitchFamily="34" charset="0"/>
              </a:rPr>
              <a:t>.</a:t>
            </a:r>
          </a:p>
          <a:p>
            <a:pPr algn="ctr"/>
            <a:r>
              <a:rPr lang="en-GB" sz="2000" dirty="0" smtClean="0">
                <a:solidFill>
                  <a:srgbClr val="FF0000"/>
                </a:solidFill>
                <a:latin typeface="Berlin Sans FB" panose="020E0602020502020306" pitchFamily="34" charset="0"/>
              </a:rPr>
              <a:t> </a:t>
            </a:r>
            <a:r>
              <a:rPr lang="en-GB" sz="2000" dirty="0">
                <a:solidFill>
                  <a:srgbClr val="FF0000"/>
                </a:solidFill>
                <a:latin typeface="Berlin Sans FB" panose="020E0602020502020306" pitchFamily="34" charset="0"/>
              </a:rPr>
              <a:t>It </a:t>
            </a:r>
            <a:r>
              <a:rPr lang="en-GB" sz="2000" dirty="0" smtClean="0">
                <a:solidFill>
                  <a:srgbClr val="FF0000"/>
                </a:solidFill>
                <a:latin typeface="Berlin Sans FB" panose="020E0602020502020306" pitchFamily="34" charset="0"/>
              </a:rPr>
              <a:t>is administered </a:t>
            </a:r>
            <a:r>
              <a:rPr lang="en-GB" sz="2000" dirty="0">
                <a:solidFill>
                  <a:srgbClr val="FF0000"/>
                </a:solidFill>
                <a:latin typeface="Berlin Sans FB" panose="020E0602020502020306" pitchFamily="34" charset="0"/>
              </a:rPr>
              <a:t>within the first </a:t>
            </a:r>
            <a:r>
              <a:rPr lang="en-GB" sz="2000" dirty="0" smtClean="0">
                <a:solidFill>
                  <a:srgbClr val="FF0000"/>
                </a:solidFill>
                <a:latin typeface="Berlin Sans FB" panose="020E0602020502020306" pitchFamily="34" charset="0"/>
              </a:rPr>
              <a:t>six </a:t>
            </a:r>
            <a:r>
              <a:rPr lang="en-GB" sz="2000" dirty="0">
                <a:solidFill>
                  <a:srgbClr val="FF0000"/>
                </a:solidFill>
                <a:latin typeface="Berlin Sans FB" panose="020E0602020502020306" pitchFamily="34" charset="0"/>
              </a:rPr>
              <a:t>weeks of a pupil starting reception</a:t>
            </a:r>
            <a:r>
              <a:rPr lang="en-GB" sz="2000" dirty="0" smtClean="0">
                <a:solidFill>
                  <a:srgbClr val="FF0000"/>
                </a:solidFill>
                <a:latin typeface="Berlin Sans FB" panose="020E0602020502020306" pitchFamily="34" charset="0"/>
              </a:rPr>
              <a:t>.</a:t>
            </a:r>
          </a:p>
          <a:p>
            <a:pPr algn="ctr"/>
            <a:r>
              <a:rPr lang="en-GB" sz="2000" dirty="0" smtClean="0">
                <a:latin typeface="Berlin Sans FB" panose="020E0602020502020306" pitchFamily="34" charset="0"/>
              </a:rPr>
              <a:t> </a:t>
            </a:r>
            <a:r>
              <a:rPr lang="en-GB" sz="2000" dirty="0">
                <a:latin typeface="Berlin Sans FB" panose="020E0602020502020306" pitchFamily="34" charset="0"/>
              </a:rPr>
              <a:t>The assessment has two components</a:t>
            </a:r>
            <a:r>
              <a:rPr lang="en-GB" sz="2000" dirty="0" smtClean="0">
                <a:latin typeface="Berlin Sans FB" panose="020E0602020502020306" pitchFamily="34" charset="0"/>
              </a:rPr>
              <a:t>,</a:t>
            </a:r>
          </a:p>
          <a:p>
            <a:pPr algn="ctr"/>
            <a:r>
              <a:rPr lang="en-GB" sz="2000" dirty="0" smtClean="0">
                <a:latin typeface="Berlin Sans FB" panose="020E0602020502020306" pitchFamily="34" charset="0"/>
              </a:rPr>
              <a:t> </a:t>
            </a:r>
            <a:r>
              <a:rPr lang="en-GB" sz="2000" dirty="0">
                <a:latin typeface="Berlin Sans FB" panose="020E0602020502020306" pitchFamily="34" charset="0"/>
              </a:rPr>
              <a:t>each </a:t>
            </a:r>
            <a:r>
              <a:rPr lang="en-GB" sz="2000" dirty="0" smtClean="0">
                <a:latin typeface="Berlin Sans FB" panose="020E0602020502020306" pitchFamily="34" charset="0"/>
              </a:rPr>
              <a:t>consisting </a:t>
            </a:r>
            <a:r>
              <a:rPr lang="en-GB" sz="2000" dirty="0">
                <a:latin typeface="Berlin Sans FB" panose="020E0602020502020306" pitchFamily="34" charset="0"/>
              </a:rPr>
              <a:t>of practical tasks using physical resources. </a:t>
            </a:r>
            <a:endParaRPr lang="en-GB" sz="2000" dirty="0" smtClean="0">
              <a:latin typeface="Berlin Sans FB" panose="020E0602020502020306" pitchFamily="34" charset="0"/>
            </a:endParaRPr>
          </a:p>
          <a:p>
            <a:pPr algn="ctr"/>
            <a:r>
              <a:rPr lang="en-GB" sz="2000" dirty="0" smtClean="0">
                <a:latin typeface="Berlin Sans FB" panose="020E0602020502020306" pitchFamily="34" charset="0"/>
              </a:rPr>
              <a:t>There </a:t>
            </a:r>
            <a:r>
              <a:rPr lang="en-GB" sz="2000" dirty="0">
                <a:latin typeface="Berlin Sans FB" panose="020E0602020502020306" pitchFamily="34" charset="0"/>
              </a:rPr>
              <a:t>is an online scoring system </a:t>
            </a:r>
            <a:r>
              <a:rPr lang="en-GB" sz="2000" dirty="0" smtClean="0">
                <a:latin typeface="Berlin Sans FB" panose="020E0602020502020306" pitchFamily="34" charset="0"/>
              </a:rPr>
              <a:t>for </a:t>
            </a:r>
            <a:r>
              <a:rPr lang="en-GB" sz="2000" dirty="0">
                <a:latin typeface="Berlin Sans FB" panose="020E0602020502020306" pitchFamily="34" charset="0"/>
              </a:rPr>
              <a:t>the practitioner to use as the pupil engages with the tasks. </a:t>
            </a:r>
            <a:endParaRPr lang="en-GB" sz="2000" dirty="0" smtClean="0">
              <a:latin typeface="Berlin Sans FB" panose="020E0602020502020306" pitchFamily="34" charset="0"/>
            </a:endParaRPr>
          </a:p>
          <a:p>
            <a:pPr algn="ctr"/>
            <a:r>
              <a:rPr lang="en-GB" sz="2000" dirty="0" smtClean="0">
                <a:latin typeface="Berlin Sans FB" panose="020E0602020502020306" pitchFamily="34" charset="0"/>
              </a:rPr>
              <a:t>The </a:t>
            </a:r>
            <a:r>
              <a:rPr lang="en-GB" sz="2000" dirty="0">
                <a:latin typeface="Berlin Sans FB" panose="020E0602020502020306" pitchFamily="34" charset="0"/>
              </a:rPr>
              <a:t>RBA will be used to </a:t>
            </a:r>
            <a:r>
              <a:rPr lang="en-GB" sz="2000" dirty="0" smtClean="0">
                <a:latin typeface="Berlin Sans FB" panose="020E0602020502020306" pitchFamily="34" charset="0"/>
              </a:rPr>
              <a:t>create </a:t>
            </a:r>
            <a:r>
              <a:rPr lang="en-GB" sz="2000" dirty="0">
                <a:latin typeface="Berlin Sans FB" panose="020E0602020502020306" pitchFamily="34" charset="0"/>
              </a:rPr>
              <a:t>school-level progress measures for primary schools which will show the progress </a:t>
            </a:r>
            <a:r>
              <a:rPr lang="en-GB" sz="2000" dirty="0" smtClean="0">
                <a:latin typeface="Berlin Sans FB" panose="020E0602020502020306" pitchFamily="34" charset="0"/>
              </a:rPr>
              <a:t>pupils </a:t>
            </a:r>
            <a:r>
              <a:rPr lang="en-GB" sz="2000" dirty="0">
                <a:latin typeface="Berlin Sans FB" panose="020E0602020502020306" pitchFamily="34" charset="0"/>
              </a:rPr>
              <a:t>make from reception until the end of </a:t>
            </a:r>
            <a:r>
              <a:rPr lang="en-GB" sz="2000" dirty="0" smtClean="0">
                <a:latin typeface="Berlin Sans FB" panose="020E0602020502020306" pitchFamily="34" charset="0"/>
              </a:rPr>
              <a:t>Key Stage </a:t>
            </a:r>
            <a:r>
              <a:rPr lang="en-GB" sz="2000" dirty="0">
                <a:latin typeface="Berlin Sans FB" panose="020E0602020502020306" pitchFamily="34" charset="0"/>
              </a:rPr>
              <a:t>2</a:t>
            </a:r>
          </a:p>
          <a:p>
            <a:pPr algn="ctr"/>
            <a:endParaRPr lang="en-GB" sz="4000" dirty="0" err="1" smtClean="0">
              <a:latin typeface="Berlin Sans FB" panose="020E0602020502020306" pitchFamily="34" charset="0"/>
            </a:endParaRPr>
          </a:p>
        </p:txBody>
      </p:sp>
      <p:pic>
        <p:nvPicPr>
          <p:cNvPr id="8" name="Picture 7"/>
          <p:cNvPicPr>
            <a:picLocks noChangeAspect="1"/>
          </p:cNvPicPr>
          <p:nvPr/>
        </p:nvPicPr>
        <p:blipFill>
          <a:blip r:embed="rId2"/>
          <a:stretch>
            <a:fillRect/>
          </a:stretch>
        </p:blipFill>
        <p:spPr>
          <a:xfrm>
            <a:off x="8549558" y="4424219"/>
            <a:ext cx="3404411" cy="2269607"/>
          </a:xfrm>
          <a:prstGeom prst="rect">
            <a:avLst/>
          </a:prstGeom>
          <a:ln>
            <a:noFill/>
          </a:ln>
          <a:effectLst>
            <a:softEdge rad="112500"/>
          </a:effectLst>
        </p:spPr>
      </p:pic>
      <p:sp>
        <p:nvSpPr>
          <p:cNvPr id="9" name="Rectangle 8"/>
          <p:cNvSpPr/>
          <p:nvPr/>
        </p:nvSpPr>
        <p:spPr>
          <a:xfrm>
            <a:off x="1751854" y="4742314"/>
            <a:ext cx="6096000" cy="1323439"/>
          </a:xfrm>
          <a:prstGeom prst="rect">
            <a:avLst/>
          </a:prstGeom>
          <a:solidFill>
            <a:schemeClr val="accent5">
              <a:lumMod val="40000"/>
              <a:lumOff val="60000"/>
            </a:schemeClr>
          </a:solidFill>
        </p:spPr>
        <p:txBody>
          <a:bodyPr>
            <a:spAutoFit/>
          </a:bodyPr>
          <a:lstStyle/>
          <a:p>
            <a:pPr algn="ctr"/>
            <a:r>
              <a:rPr lang="en-GB" sz="2000" dirty="0">
                <a:latin typeface="Berlin Sans FB" panose="020E0602020502020306" pitchFamily="34" charset="0"/>
              </a:rPr>
              <a:t>Narrative statements on how pupils performed in the assessment, across both components.</a:t>
            </a:r>
          </a:p>
          <a:p>
            <a:pPr algn="ctr"/>
            <a:r>
              <a:rPr lang="en-GB" sz="2000" dirty="0">
                <a:latin typeface="Berlin Sans FB" panose="020E0602020502020306" pitchFamily="34" charset="0"/>
              </a:rPr>
              <a:t>No numerical score will be shared and assessment data will only be used to calculate the progress measure.</a:t>
            </a:r>
          </a:p>
        </p:txBody>
      </p:sp>
      <p:pic>
        <p:nvPicPr>
          <p:cNvPr id="10" name="Picture 9"/>
          <p:cNvPicPr>
            <a:picLocks noChangeAspect="1"/>
          </p:cNvPicPr>
          <p:nvPr/>
        </p:nvPicPr>
        <p:blipFill>
          <a:blip r:embed="rId3"/>
          <a:stretch>
            <a:fillRect/>
          </a:stretch>
        </p:blipFill>
        <p:spPr>
          <a:xfrm>
            <a:off x="10656290" y="249381"/>
            <a:ext cx="1168370" cy="1153415"/>
          </a:xfrm>
          <a:prstGeom prst="rect">
            <a:avLst/>
          </a:prstGeom>
        </p:spPr>
      </p:pic>
    </p:spTree>
    <p:extLst>
      <p:ext uri="{BB962C8B-B14F-4D97-AF65-F5344CB8AC3E}">
        <p14:creationId xmlns:p14="http://schemas.microsoft.com/office/powerpoint/2010/main" val="42062327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2581" y="110133"/>
            <a:ext cx="9190182" cy="2585323"/>
          </a:xfrm>
          <a:prstGeom prst="rect">
            <a:avLst/>
          </a:prstGeom>
        </p:spPr>
        <p:txBody>
          <a:bodyPr wrap="square">
            <a:spAutoFit/>
          </a:bodyPr>
          <a:lstStyle/>
          <a:p>
            <a:pPr algn="ctr"/>
            <a:r>
              <a:rPr lang="en-GB" sz="4000" dirty="0" smtClean="0">
                <a:solidFill>
                  <a:srgbClr val="FF0000"/>
                </a:solidFill>
                <a:latin typeface="Berlin Sans FB" panose="020E0602020502020306" pitchFamily="34" charset="0"/>
              </a:rPr>
              <a:t>Reception- Acorn  Classes</a:t>
            </a:r>
          </a:p>
          <a:p>
            <a:pPr algn="ctr"/>
            <a:r>
              <a:rPr lang="en-GB" sz="4000" dirty="0" smtClean="0">
                <a:solidFill>
                  <a:srgbClr val="FF0000"/>
                </a:solidFill>
                <a:latin typeface="Berlin Sans FB" panose="020E0602020502020306" pitchFamily="34" charset="0"/>
              </a:rPr>
              <a:t>EYFS Profile</a:t>
            </a:r>
          </a:p>
          <a:p>
            <a:pPr algn="ctr"/>
            <a:r>
              <a:rPr lang="en-GB" sz="4200" dirty="0">
                <a:solidFill>
                  <a:srgbClr val="00B050"/>
                </a:solidFill>
                <a:latin typeface="Berlin Sans FB" panose="020E0602020502020306" pitchFamily="34" charset="0"/>
              </a:rPr>
              <a:t> </a:t>
            </a:r>
          </a:p>
          <a:p>
            <a:pPr algn="ctr"/>
            <a:endParaRPr lang="en-GB" sz="4000" dirty="0" err="1" smtClean="0">
              <a:latin typeface="Berlin Sans FB" panose="020E0602020502020306" pitchFamily="34" charset="0"/>
            </a:endParaRPr>
          </a:p>
        </p:txBody>
      </p:sp>
      <p:pic>
        <p:nvPicPr>
          <p:cNvPr id="10" name="Picture 9"/>
          <p:cNvPicPr>
            <a:picLocks noChangeAspect="1"/>
          </p:cNvPicPr>
          <p:nvPr/>
        </p:nvPicPr>
        <p:blipFill>
          <a:blip r:embed="rId2"/>
          <a:stretch>
            <a:fillRect/>
          </a:stretch>
        </p:blipFill>
        <p:spPr>
          <a:xfrm>
            <a:off x="10656290" y="249381"/>
            <a:ext cx="1168370" cy="1153415"/>
          </a:xfrm>
          <a:prstGeom prst="rect">
            <a:avLst/>
          </a:prstGeom>
        </p:spPr>
      </p:pic>
      <p:pic>
        <p:nvPicPr>
          <p:cNvPr id="3" name="Picture 2"/>
          <p:cNvPicPr>
            <a:picLocks noChangeAspect="1"/>
          </p:cNvPicPr>
          <p:nvPr/>
        </p:nvPicPr>
        <p:blipFill>
          <a:blip r:embed="rId3"/>
          <a:stretch>
            <a:fillRect/>
          </a:stretch>
        </p:blipFill>
        <p:spPr>
          <a:xfrm>
            <a:off x="2076738" y="1402795"/>
            <a:ext cx="7815407" cy="3029973"/>
          </a:xfrm>
          <a:prstGeom prst="rect">
            <a:avLst/>
          </a:prstGeom>
        </p:spPr>
      </p:pic>
      <p:sp>
        <p:nvSpPr>
          <p:cNvPr id="4" name="Rectangle 3"/>
          <p:cNvSpPr/>
          <p:nvPr/>
        </p:nvSpPr>
        <p:spPr>
          <a:xfrm>
            <a:off x="2681307" y="4321931"/>
            <a:ext cx="6272729" cy="2246769"/>
          </a:xfrm>
          <a:prstGeom prst="rect">
            <a:avLst/>
          </a:prstGeom>
          <a:solidFill>
            <a:srgbClr val="FFC000"/>
          </a:solidFill>
        </p:spPr>
        <p:txBody>
          <a:bodyPr wrap="square">
            <a:spAutoFit/>
          </a:bodyPr>
          <a:lstStyle/>
          <a:p>
            <a:pPr algn="ctr"/>
            <a:r>
              <a:rPr lang="en-GB" sz="2800" dirty="0" smtClean="0"/>
              <a:t>At the End of the year, teachers assess each child as-</a:t>
            </a:r>
          </a:p>
          <a:p>
            <a:pPr algn="ctr"/>
            <a:r>
              <a:rPr lang="en-GB" sz="2800" b="1" dirty="0" smtClean="0"/>
              <a:t>meeting </a:t>
            </a:r>
            <a:r>
              <a:rPr lang="en-GB" sz="2800" b="1" dirty="0"/>
              <a:t>‘expected</a:t>
            </a:r>
            <a:r>
              <a:rPr lang="en-GB" sz="2800" dirty="0"/>
              <a:t>’ levels or </a:t>
            </a:r>
          </a:p>
          <a:p>
            <a:pPr marL="457200" indent="-457200" algn="ctr">
              <a:buFontTx/>
              <a:buChar char="-"/>
            </a:pPr>
            <a:r>
              <a:rPr lang="en-GB" sz="2800" b="1" dirty="0" smtClean="0"/>
              <a:t>not </a:t>
            </a:r>
            <a:r>
              <a:rPr lang="en-GB" sz="2800" b="1" dirty="0"/>
              <a:t>yet reaching expected levels </a:t>
            </a:r>
            <a:endParaRPr lang="en-GB" sz="2800" dirty="0"/>
          </a:p>
          <a:p>
            <a:pPr algn="ctr"/>
            <a:r>
              <a:rPr lang="en-GB" sz="2800" dirty="0" smtClean="0">
                <a:solidFill>
                  <a:srgbClr val="FF0000"/>
                </a:solidFill>
              </a:rPr>
              <a:t>The “exceeding” band had been removed </a:t>
            </a:r>
            <a:endParaRPr lang="en-GB" sz="2800" dirty="0">
              <a:solidFill>
                <a:srgbClr val="FF0000"/>
              </a:solidFill>
            </a:endParaRPr>
          </a:p>
        </p:txBody>
      </p:sp>
    </p:spTree>
    <p:extLst>
      <p:ext uri="{BB962C8B-B14F-4D97-AF65-F5344CB8AC3E}">
        <p14:creationId xmlns:p14="http://schemas.microsoft.com/office/powerpoint/2010/main" val="29163592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036" y="436664"/>
            <a:ext cx="6234546" cy="4739759"/>
          </a:xfrm>
          <a:prstGeom prst="rect">
            <a:avLst/>
          </a:prstGeom>
        </p:spPr>
        <p:txBody>
          <a:bodyPr wrap="square">
            <a:spAutoFit/>
          </a:bodyPr>
          <a:lstStyle/>
          <a:p>
            <a:pPr algn="ctr"/>
            <a:r>
              <a:rPr lang="en-GB" sz="4000" dirty="0" smtClean="0">
                <a:solidFill>
                  <a:srgbClr val="FF0000"/>
                </a:solidFill>
                <a:latin typeface="Berlin Sans FB" panose="020E0602020502020306" pitchFamily="34" charset="0"/>
              </a:rPr>
              <a:t>Year One- Beech Classes</a:t>
            </a:r>
          </a:p>
          <a:p>
            <a:pPr algn="ctr"/>
            <a:r>
              <a:rPr lang="en-GB" sz="5400" dirty="0" smtClean="0">
                <a:solidFill>
                  <a:srgbClr val="00B050"/>
                </a:solidFill>
                <a:latin typeface="Berlin Sans FB" panose="020E0602020502020306" pitchFamily="34" charset="0"/>
              </a:rPr>
              <a:t>Year </a:t>
            </a:r>
            <a:r>
              <a:rPr lang="en-GB" sz="5400" dirty="0">
                <a:solidFill>
                  <a:srgbClr val="00B050"/>
                </a:solidFill>
                <a:latin typeface="Berlin Sans FB" panose="020E0602020502020306" pitchFamily="34" charset="0"/>
              </a:rPr>
              <a:t>1 Phonics Screening </a:t>
            </a:r>
            <a:r>
              <a:rPr lang="en-GB" sz="5400" dirty="0" smtClean="0">
                <a:solidFill>
                  <a:srgbClr val="00B050"/>
                </a:solidFill>
                <a:latin typeface="Berlin Sans FB" panose="020E0602020502020306" pitchFamily="34" charset="0"/>
              </a:rPr>
              <a:t>Check</a:t>
            </a:r>
          </a:p>
          <a:p>
            <a:pPr algn="ctr"/>
            <a:endParaRPr lang="en-GB" sz="5400" dirty="0" smtClean="0">
              <a:solidFill>
                <a:srgbClr val="00B050"/>
              </a:solidFill>
              <a:latin typeface="Berlin Sans FB" panose="020E0602020502020306" pitchFamily="34" charset="0"/>
            </a:endParaRPr>
          </a:p>
          <a:p>
            <a:pPr algn="ctr"/>
            <a:r>
              <a:rPr lang="en-GB" sz="2000" dirty="0">
                <a:latin typeface="Berlin Sans FB" panose="020E0602020502020306" pitchFamily="34" charset="0"/>
              </a:rPr>
              <a:t>The purpose of the phonics screening check will be to </a:t>
            </a:r>
            <a:r>
              <a:rPr lang="en-GB" sz="2000" dirty="0" smtClean="0">
                <a:latin typeface="Berlin Sans FB" panose="020E0602020502020306" pitchFamily="34" charset="0"/>
              </a:rPr>
              <a:t>confirm </a:t>
            </a:r>
            <a:r>
              <a:rPr lang="en-GB" sz="2000" dirty="0">
                <a:latin typeface="Berlin Sans FB" panose="020E0602020502020306" pitchFamily="34" charset="0"/>
              </a:rPr>
              <a:t>that all children have </a:t>
            </a:r>
          </a:p>
          <a:p>
            <a:pPr algn="ctr"/>
            <a:r>
              <a:rPr lang="en-GB" sz="2000" dirty="0">
                <a:latin typeface="Berlin Sans FB" panose="020E0602020502020306" pitchFamily="34" charset="0"/>
              </a:rPr>
              <a:t>learned phonic decoding to an age-appropriate </a:t>
            </a:r>
            <a:r>
              <a:rPr lang="en-GB" sz="2000" dirty="0" smtClean="0">
                <a:latin typeface="Berlin Sans FB" panose="020E0602020502020306" pitchFamily="34" charset="0"/>
              </a:rPr>
              <a:t>standard. </a:t>
            </a:r>
          </a:p>
          <a:p>
            <a:pPr algn="ctr"/>
            <a:r>
              <a:rPr lang="en-GB" sz="2000" dirty="0" smtClean="0">
                <a:solidFill>
                  <a:srgbClr val="FFC000"/>
                </a:solidFill>
                <a:latin typeface="Berlin Sans FB" panose="020E0602020502020306" pitchFamily="34" charset="0"/>
              </a:rPr>
              <a:t>40 words, pass mark 32 (subject to change</a:t>
            </a:r>
            <a:r>
              <a:rPr lang="en-GB" sz="2000" dirty="0" smtClean="0">
                <a:solidFill>
                  <a:srgbClr val="FFC000"/>
                </a:solidFill>
                <a:latin typeface="Berlin Sans FB" panose="020E0602020502020306" pitchFamily="34" charset="0"/>
              </a:rPr>
              <a:t>!)</a:t>
            </a:r>
            <a:endParaRPr lang="en-GB" sz="2000" dirty="0" smtClean="0">
              <a:solidFill>
                <a:srgbClr val="FFC000"/>
              </a:solidFill>
              <a:latin typeface="Berlin Sans FB" panose="020E0602020502020306" pitchFamily="34" charset="0"/>
            </a:endParaRPr>
          </a:p>
        </p:txBody>
      </p:sp>
      <p:pic>
        <p:nvPicPr>
          <p:cNvPr id="5" name="Picture 4"/>
          <p:cNvPicPr>
            <a:picLocks noChangeAspect="1"/>
          </p:cNvPicPr>
          <p:nvPr/>
        </p:nvPicPr>
        <p:blipFill>
          <a:blip r:embed="rId2"/>
          <a:stretch>
            <a:fillRect/>
          </a:stretch>
        </p:blipFill>
        <p:spPr>
          <a:xfrm rot="240883">
            <a:off x="7148872" y="272220"/>
            <a:ext cx="2653001" cy="37474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rotWithShape="1">
          <a:blip r:embed="rId3"/>
          <a:srcRect l="4599" t="12515" r="4256" b="4576"/>
          <a:stretch/>
        </p:blipFill>
        <p:spPr>
          <a:xfrm>
            <a:off x="9421676" y="3622435"/>
            <a:ext cx="2273685" cy="29233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rotWithShape="1">
          <a:blip r:embed="rId4"/>
          <a:srcRect l="6720" t="13684" r="6994" b="9322"/>
          <a:stretch/>
        </p:blipFill>
        <p:spPr>
          <a:xfrm rot="380051">
            <a:off x="6559547" y="3132199"/>
            <a:ext cx="2507393" cy="31601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p:cNvPicPr>
            <a:picLocks noChangeAspect="1"/>
          </p:cNvPicPr>
          <p:nvPr/>
        </p:nvPicPr>
        <p:blipFill>
          <a:blip r:embed="rId5"/>
          <a:stretch>
            <a:fillRect/>
          </a:stretch>
        </p:blipFill>
        <p:spPr>
          <a:xfrm>
            <a:off x="10589204" y="257459"/>
            <a:ext cx="1170533" cy="1152244"/>
          </a:xfrm>
          <a:prstGeom prst="rect">
            <a:avLst/>
          </a:prstGeom>
        </p:spPr>
      </p:pic>
    </p:spTree>
    <p:extLst>
      <p:ext uri="{BB962C8B-B14F-4D97-AF65-F5344CB8AC3E}">
        <p14:creationId xmlns:p14="http://schemas.microsoft.com/office/powerpoint/2010/main" val="17715088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82617" y="323050"/>
            <a:ext cx="9051637" cy="2862322"/>
          </a:xfrm>
          <a:prstGeom prst="rect">
            <a:avLst/>
          </a:prstGeom>
        </p:spPr>
        <p:txBody>
          <a:bodyPr wrap="square">
            <a:spAutoFit/>
          </a:bodyPr>
          <a:lstStyle/>
          <a:p>
            <a:pPr lvl="0" algn="ctr"/>
            <a:r>
              <a:rPr lang="en-GB" sz="5000" dirty="0">
                <a:solidFill>
                  <a:srgbClr val="FF0000"/>
                </a:solidFill>
                <a:latin typeface="Berlin Sans FB" panose="020E0602020502020306" pitchFamily="34" charset="0"/>
              </a:rPr>
              <a:t>Year Two- Sycamore </a:t>
            </a:r>
            <a:r>
              <a:rPr lang="en-GB" sz="5000" dirty="0" smtClean="0">
                <a:solidFill>
                  <a:srgbClr val="FF0000"/>
                </a:solidFill>
                <a:latin typeface="Berlin Sans FB" panose="020E0602020502020306" pitchFamily="34" charset="0"/>
              </a:rPr>
              <a:t>Classes</a:t>
            </a:r>
          </a:p>
          <a:p>
            <a:pPr lvl="0" algn="ctr"/>
            <a:r>
              <a:rPr lang="en-GB" sz="5000" dirty="0" smtClean="0">
                <a:solidFill>
                  <a:srgbClr val="FF0000"/>
                </a:solidFill>
                <a:latin typeface="Berlin Sans FB" panose="020E0602020502020306" pitchFamily="34" charset="0"/>
              </a:rPr>
              <a:t>Phonics Screening Check- RE-SITS </a:t>
            </a:r>
          </a:p>
          <a:p>
            <a:pPr lvl="0" algn="ctr"/>
            <a:r>
              <a:rPr lang="en-GB" sz="4000" dirty="0" smtClean="0">
                <a:solidFill>
                  <a:srgbClr val="7030A0"/>
                </a:solidFill>
                <a:latin typeface="Berlin Sans FB" panose="020E0602020502020306" pitchFamily="34" charset="0"/>
              </a:rPr>
              <a:t>(for children who did not meet the standard in Y2)</a:t>
            </a:r>
            <a:endParaRPr lang="en-GB" sz="4000" dirty="0">
              <a:solidFill>
                <a:srgbClr val="7030A0"/>
              </a:solidFill>
              <a:latin typeface="Berlin Sans FB" panose="020E0602020502020306" pitchFamily="34" charset="0"/>
            </a:endParaRPr>
          </a:p>
        </p:txBody>
      </p:sp>
      <p:pic>
        <p:nvPicPr>
          <p:cNvPr id="3" name="Picture 2"/>
          <p:cNvPicPr>
            <a:picLocks noChangeAspect="1"/>
          </p:cNvPicPr>
          <p:nvPr/>
        </p:nvPicPr>
        <p:blipFill>
          <a:blip r:embed="rId2"/>
          <a:stretch>
            <a:fillRect/>
          </a:stretch>
        </p:blipFill>
        <p:spPr>
          <a:xfrm rot="21317451">
            <a:off x="4687576" y="3336289"/>
            <a:ext cx="2440894" cy="3243315"/>
          </a:xfrm>
          <a:prstGeom prst="rect">
            <a:avLst/>
          </a:prstGeom>
        </p:spPr>
      </p:pic>
      <p:pic>
        <p:nvPicPr>
          <p:cNvPr id="4" name="Picture 3"/>
          <p:cNvPicPr>
            <a:picLocks noChangeAspect="1"/>
          </p:cNvPicPr>
          <p:nvPr/>
        </p:nvPicPr>
        <p:blipFill>
          <a:blip r:embed="rId3"/>
          <a:stretch>
            <a:fillRect/>
          </a:stretch>
        </p:blipFill>
        <p:spPr>
          <a:xfrm rot="414473">
            <a:off x="8213445" y="2951898"/>
            <a:ext cx="3036071" cy="3609145"/>
          </a:xfrm>
          <a:prstGeom prst="rect">
            <a:avLst/>
          </a:prstGeom>
        </p:spPr>
      </p:pic>
      <p:pic>
        <p:nvPicPr>
          <p:cNvPr id="5" name="Picture 4"/>
          <p:cNvPicPr>
            <a:picLocks noChangeAspect="1"/>
          </p:cNvPicPr>
          <p:nvPr/>
        </p:nvPicPr>
        <p:blipFill rotWithShape="1">
          <a:blip r:embed="rId4"/>
          <a:srcRect l="7772" t="11122" r="8002" b="5962"/>
          <a:stretch/>
        </p:blipFill>
        <p:spPr>
          <a:xfrm rot="21111410">
            <a:off x="923507" y="2929431"/>
            <a:ext cx="2304106" cy="32076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223202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5018" y="262277"/>
            <a:ext cx="10510981" cy="6340197"/>
          </a:xfrm>
          <a:prstGeom prst="rect">
            <a:avLst/>
          </a:prstGeom>
        </p:spPr>
        <p:txBody>
          <a:bodyPr wrap="square">
            <a:spAutoFit/>
          </a:bodyPr>
          <a:lstStyle/>
          <a:p>
            <a:pPr algn="ctr"/>
            <a:r>
              <a:rPr lang="en-GB" sz="5400" dirty="0">
                <a:solidFill>
                  <a:srgbClr val="00B050"/>
                </a:solidFill>
                <a:latin typeface="Berlin Sans FB" panose="020E0602020502020306" pitchFamily="34" charset="0"/>
              </a:rPr>
              <a:t>Pre-key stage standards</a:t>
            </a:r>
          </a:p>
          <a:p>
            <a:r>
              <a:rPr lang="en-GB" sz="2000" dirty="0">
                <a:latin typeface="Berlin Sans FB" panose="020E0602020502020306" pitchFamily="34" charset="0"/>
              </a:rPr>
              <a:t>Pre-key stage standards must be used for statutory assessment of pupils at the end of </a:t>
            </a:r>
          </a:p>
          <a:p>
            <a:r>
              <a:rPr lang="en-GB" sz="2000" dirty="0">
                <a:latin typeface="Berlin Sans FB" panose="020E0602020502020306" pitchFamily="34" charset="0"/>
              </a:rPr>
              <a:t>KS1 who are working below the overall standard of national curriculum assessments and </a:t>
            </a:r>
          </a:p>
          <a:p>
            <a:r>
              <a:rPr lang="en-GB" sz="2000" dirty="0">
                <a:latin typeface="Berlin Sans FB" panose="020E0602020502020306" pitchFamily="34" charset="0"/>
              </a:rPr>
              <a:t>engaged in subject-specific study, as well as for pupils who are working below the </a:t>
            </a:r>
          </a:p>
          <a:p>
            <a:r>
              <a:rPr lang="en-GB" sz="2000" dirty="0">
                <a:latin typeface="Berlin Sans FB" panose="020E0602020502020306" pitchFamily="34" charset="0"/>
              </a:rPr>
              <a:t>standard of the national curriculum assessments because they</a:t>
            </a:r>
            <a:r>
              <a:rPr lang="en-GB" sz="2000" dirty="0" smtClean="0">
                <a:latin typeface="Berlin Sans FB" panose="020E0602020502020306" pitchFamily="34" charset="0"/>
              </a:rPr>
              <a:t>:</a:t>
            </a:r>
          </a:p>
          <a:p>
            <a:endParaRPr lang="en-GB" sz="2000" dirty="0">
              <a:latin typeface="Berlin Sans FB" panose="020E0602020502020306" pitchFamily="34" charset="0"/>
            </a:endParaRPr>
          </a:p>
          <a:p>
            <a:r>
              <a:rPr lang="en-GB" sz="2000" dirty="0">
                <a:latin typeface="Berlin Sans FB" panose="020E0602020502020306" pitchFamily="34" charset="0"/>
              </a:rPr>
              <a:t>• have not completed the KS1 programmes of study but are still moving onto KS2 </a:t>
            </a:r>
          </a:p>
          <a:p>
            <a:r>
              <a:rPr lang="en-GB" sz="2000" dirty="0">
                <a:latin typeface="Berlin Sans FB" panose="020E0602020502020306" pitchFamily="34" charset="0"/>
              </a:rPr>
              <a:t>with their current year group (and are engaged in subject-specific study)</a:t>
            </a:r>
          </a:p>
          <a:p>
            <a:r>
              <a:rPr lang="en-GB" sz="2000" dirty="0">
                <a:latin typeface="Berlin Sans FB" panose="020E0602020502020306" pitchFamily="34" charset="0"/>
              </a:rPr>
              <a:t>• cannot communicate in English (and are engaged in subject-specific study</a:t>
            </a:r>
            <a:r>
              <a:rPr lang="en-GB" sz="2000" dirty="0" smtClean="0">
                <a:latin typeface="Berlin Sans FB" panose="020E0602020502020306" pitchFamily="34" charset="0"/>
              </a:rPr>
              <a:t>)</a:t>
            </a:r>
          </a:p>
          <a:p>
            <a:endParaRPr lang="en-GB" sz="2000" dirty="0">
              <a:latin typeface="Berlin Sans FB" panose="020E0602020502020306" pitchFamily="34" charset="0"/>
            </a:endParaRPr>
          </a:p>
          <a:p>
            <a:r>
              <a:rPr lang="en-GB" sz="2000" dirty="0">
                <a:latin typeface="Berlin Sans FB" panose="020E0602020502020306" pitchFamily="34" charset="0"/>
              </a:rPr>
              <a:t>The pre-key stage standards follow the same principles as the TA frameworks. They </a:t>
            </a:r>
          </a:p>
          <a:p>
            <a:r>
              <a:rPr lang="en-GB" sz="2000" dirty="0">
                <a:latin typeface="Berlin Sans FB" panose="020E0602020502020306" pitchFamily="34" charset="0"/>
              </a:rPr>
              <a:t>each contain ‘pupil can’ statements for teachers to assess against, providing evidence to </a:t>
            </a:r>
          </a:p>
          <a:p>
            <a:r>
              <a:rPr lang="en-GB" sz="2000" dirty="0">
                <a:latin typeface="Berlin Sans FB" panose="020E0602020502020306" pitchFamily="34" charset="0"/>
              </a:rPr>
              <a:t>show that pupils have met the standard they have been </a:t>
            </a:r>
            <a:r>
              <a:rPr lang="en-GB" sz="2000" dirty="0" smtClean="0">
                <a:latin typeface="Berlin Sans FB" panose="020E0602020502020306" pitchFamily="34" charset="0"/>
              </a:rPr>
              <a:t>awarded.</a:t>
            </a:r>
          </a:p>
          <a:p>
            <a:r>
              <a:rPr lang="en-GB" sz="2000" dirty="0" smtClean="0">
                <a:latin typeface="Berlin Sans FB" panose="020E0602020502020306" pitchFamily="34" charset="0"/>
              </a:rPr>
              <a:t>Teachers </a:t>
            </a:r>
            <a:r>
              <a:rPr lang="en-GB" sz="2000" dirty="0">
                <a:latin typeface="Berlin Sans FB" panose="020E0602020502020306" pitchFamily="34" charset="0"/>
              </a:rPr>
              <a:t>should follow </a:t>
            </a:r>
            <a:r>
              <a:rPr lang="en-GB" sz="2000" dirty="0" smtClean="0">
                <a:latin typeface="Berlin Sans FB" panose="020E0602020502020306" pitchFamily="34" charset="0"/>
              </a:rPr>
              <a:t>the </a:t>
            </a:r>
            <a:r>
              <a:rPr lang="en-GB" sz="2000" dirty="0">
                <a:latin typeface="Berlin Sans FB" panose="020E0602020502020306" pitchFamily="34" charset="0"/>
              </a:rPr>
              <a:t>specific guidance for each subject when making their judgements.</a:t>
            </a:r>
          </a:p>
          <a:p>
            <a:r>
              <a:rPr lang="en-GB" sz="2000" dirty="0">
                <a:latin typeface="Berlin Sans FB" panose="020E0602020502020306" pitchFamily="34" charset="0"/>
              </a:rPr>
              <a:t>The pre-key stage 1 standards for English reading, English writing and mathematics are:</a:t>
            </a:r>
          </a:p>
          <a:p>
            <a:pPr algn="ctr"/>
            <a:r>
              <a:rPr lang="en-GB" dirty="0">
                <a:solidFill>
                  <a:srgbClr val="FF0000"/>
                </a:solidFill>
                <a:latin typeface="Berlin Sans FB" panose="020E0602020502020306" pitchFamily="34" charset="0"/>
              </a:rPr>
              <a:t>• Standard 4</a:t>
            </a:r>
          </a:p>
          <a:p>
            <a:pPr algn="ctr"/>
            <a:r>
              <a:rPr lang="en-GB" dirty="0">
                <a:solidFill>
                  <a:srgbClr val="FF0000"/>
                </a:solidFill>
                <a:latin typeface="Berlin Sans FB" panose="020E0602020502020306" pitchFamily="34" charset="0"/>
              </a:rPr>
              <a:t>• Standard 3</a:t>
            </a:r>
          </a:p>
          <a:p>
            <a:pPr algn="ctr"/>
            <a:r>
              <a:rPr lang="en-GB" dirty="0">
                <a:solidFill>
                  <a:srgbClr val="FF0000"/>
                </a:solidFill>
                <a:latin typeface="Berlin Sans FB" panose="020E0602020502020306" pitchFamily="34" charset="0"/>
              </a:rPr>
              <a:t>• Standard 2</a:t>
            </a:r>
          </a:p>
          <a:p>
            <a:pPr algn="ctr"/>
            <a:r>
              <a:rPr lang="en-GB" dirty="0">
                <a:solidFill>
                  <a:srgbClr val="FF0000"/>
                </a:solidFill>
                <a:latin typeface="Berlin Sans FB" panose="020E0602020502020306" pitchFamily="34" charset="0"/>
              </a:rPr>
              <a:t>• Standard 1</a:t>
            </a:r>
          </a:p>
        </p:txBody>
      </p:sp>
      <p:pic>
        <p:nvPicPr>
          <p:cNvPr id="3" name="Picture 2"/>
          <p:cNvPicPr>
            <a:picLocks noChangeAspect="1"/>
          </p:cNvPicPr>
          <p:nvPr/>
        </p:nvPicPr>
        <p:blipFill>
          <a:blip r:embed="rId2"/>
          <a:stretch>
            <a:fillRect/>
          </a:stretch>
        </p:blipFill>
        <p:spPr>
          <a:xfrm>
            <a:off x="10590733" y="165096"/>
            <a:ext cx="1170533" cy="1152244"/>
          </a:xfrm>
          <a:prstGeom prst="rect">
            <a:avLst/>
          </a:prstGeom>
        </p:spPr>
      </p:pic>
    </p:spTree>
    <p:extLst>
      <p:ext uri="{BB962C8B-B14F-4D97-AF65-F5344CB8AC3E}">
        <p14:creationId xmlns:p14="http://schemas.microsoft.com/office/powerpoint/2010/main" val="2578899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536873" y="4996255"/>
            <a:ext cx="3720524" cy="1653566"/>
          </a:xfrm>
          <a:prstGeom prst="rect">
            <a:avLst/>
          </a:prstGeom>
        </p:spPr>
      </p:pic>
      <p:sp>
        <p:nvSpPr>
          <p:cNvPr id="4" name="Rectangle 3"/>
          <p:cNvSpPr/>
          <p:nvPr/>
        </p:nvSpPr>
        <p:spPr>
          <a:xfrm>
            <a:off x="177221" y="159527"/>
            <a:ext cx="6269761" cy="4462760"/>
          </a:xfrm>
          <a:prstGeom prst="rect">
            <a:avLst/>
          </a:prstGeom>
        </p:spPr>
        <p:txBody>
          <a:bodyPr wrap="square">
            <a:spAutoFit/>
          </a:bodyPr>
          <a:lstStyle/>
          <a:p>
            <a:pPr lvl="0" algn="ctr"/>
            <a:r>
              <a:rPr lang="en-GB" sz="4000" dirty="0">
                <a:solidFill>
                  <a:srgbClr val="FF0000"/>
                </a:solidFill>
                <a:latin typeface="Berlin Sans FB" panose="020E0602020502020306" pitchFamily="34" charset="0"/>
              </a:rPr>
              <a:t>Year </a:t>
            </a:r>
            <a:r>
              <a:rPr lang="en-GB" sz="4000" dirty="0" smtClean="0">
                <a:solidFill>
                  <a:srgbClr val="FF0000"/>
                </a:solidFill>
                <a:latin typeface="Berlin Sans FB" panose="020E0602020502020306" pitchFamily="34" charset="0"/>
              </a:rPr>
              <a:t>Four- Oak Classes</a:t>
            </a:r>
            <a:endParaRPr lang="en-GB" sz="4000" dirty="0">
              <a:solidFill>
                <a:srgbClr val="FF0000"/>
              </a:solidFill>
              <a:latin typeface="Berlin Sans FB" panose="020E0602020502020306" pitchFamily="34" charset="0"/>
            </a:endParaRPr>
          </a:p>
          <a:p>
            <a:pPr lvl="0" algn="ctr"/>
            <a:r>
              <a:rPr lang="en-GB" sz="5400" dirty="0" smtClean="0">
                <a:solidFill>
                  <a:srgbClr val="00B050"/>
                </a:solidFill>
                <a:latin typeface="Berlin Sans FB" panose="020E0602020502020306" pitchFamily="34" charset="0"/>
              </a:rPr>
              <a:t> </a:t>
            </a:r>
            <a:r>
              <a:rPr lang="en-GB" sz="5000" dirty="0" smtClean="0">
                <a:solidFill>
                  <a:srgbClr val="00B050"/>
                </a:solidFill>
                <a:latin typeface="Berlin Sans FB" panose="020E0602020502020306" pitchFamily="34" charset="0"/>
              </a:rPr>
              <a:t>The Multiplication Times Tables </a:t>
            </a:r>
          </a:p>
          <a:p>
            <a:pPr lvl="0" algn="ctr"/>
            <a:r>
              <a:rPr lang="en-GB" sz="5000" dirty="0" smtClean="0">
                <a:solidFill>
                  <a:srgbClr val="00B050"/>
                </a:solidFill>
                <a:latin typeface="Berlin Sans FB" panose="020E0602020502020306" pitchFamily="34" charset="0"/>
              </a:rPr>
              <a:t>Check (MTC)</a:t>
            </a:r>
          </a:p>
          <a:p>
            <a:pPr lvl="0" algn="ctr"/>
            <a:r>
              <a:rPr lang="en-GB" dirty="0"/>
              <a:t>The </a:t>
            </a:r>
            <a:r>
              <a:rPr lang="en-GB" b="1" dirty="0"/>
              <a:t>Multiplication Tables Check (MTC)</a:t>
            </a:r>
            <a:r>
              <a:rPr lang="en-GB" dirty="0"/>
              <a:t> was officially announced by the Department for Education (DfE) in September 2017. </a:t>
            </a:r>
            <a:endParaRPr lang="en-GB" dirty="0" smtClean="0"/>
          </a:p>
          <a:p>
            <a:pPr lvl="0" algn="ctr"/>
            <a:r>
              <a:rPr lang="en-GB" b="1" dirty="0" smtClean="0"/>
              <a:t>It</a:t>
            </a:r>
            <a:r>
              <a:rPr lang="en-GB" b="1" dirty="0"/>
              <a:t> will be administered for children in </a:t>
            </a:r>
            <a:r>
              <a:rPr lang="en-GB" dirty="0" smtClean="0"/>
              <a:t>Year Four</a:t>
            </a:r>
          </a:p>
          <a:p>
            <a:pPr lvl="0" algn="ctr"/>
            <a:r>
              <a:rPr lang="en-GB" b="1" dirty="0" smtClean="0"/>
              <a:t> </a:t>
            </a:r>
            <a:r>
              <a:rPr lang="en-GB" b="1" dirty="0"/>
              <a:t>rolling out from the summer term </a:t>
            </a:r>
            <a:r>
              <a:rPr lang="en-GB" b="1" dirty="0" smtClean="0"/>
              <a:t>2022 from </a:t>
            </a:r>
          </a:p>
          <a:p>
            <a:pPr lvl="0" algn="ctr"/>
            <a:r>
              <a:rPr lang="en-GB" b="1" dirty="0" smtClean="0">
                <a:solidFill>
                  <a:srgbClr val="FFC000"/>
                </a:solidFill>
              </a:rPr>
              <a:t>Monday </a:t>
            </a:r>
            <a:r>
              <a:rPr lang="en-GB" b="1" dirty="0">
                <a:solidFill>
                  <a:srgbClr val="FFC000"/>
                </a:solidFill>
              </a:rPr>
              <a:t>6th June </a:t>
            </a:r>
            <a:r>
              <a:rPr lang="en-GB" b="1" dirty="0" smtClean="0">
                <a:solidFill>
                  <a:srgbClr val="FFC000"/>
                </a:solidFill>
              </a:rPr>
              <a:t>2022. </a:t>
            </a:r>
            <a:endParaRPr lang="en-GB" sz="5400" dirty="0">
              <a:solidFill>
                <a:srgbClr val="FFC000"/>
              </a:solidFill>
              <a:latin typeface="Berlin Sans FB" panose="020E0602020502020306" pitchFamily="34" charset="0"/>
            </a:endParaRPr>
          </a:p>
        </p:txBody>
      </p:sp>
      <p:sp>
        <p:nvSpPr>
          <p:cNvPr id="5" name="Rectangle 4"/>
          <p:cNvSpPr/>
          <p:nvPr/>
        </p:nvSpPr>
        <p:spPr>
          <a:xfrm>
            <a:off x="7618270" y="159527"/>
            <a:ext cx="4396509" cy="1938992"/>
          </a:xfrm>
          <a:prstGeom prst="rect">
            <a:avLst/>
          </a:prstGeom>
          <a:solidFill>
            <a:schemeClr val="accent2">
              <a:lumMod val="20000"/>
              <a:lumOff val="80000"/>
            </a:schemeClr>
          </a:solidFill>
        </p:spPr>
        <p:txBody>
          <a:bodyPr wrap="square">
            <a:spAutoFit/>
          </a:bodyPr>
          <a:lstStyle/>
          <a:p>
            <a:pPr algn="ctr"/>
            <a:r>
              <a:rPr lang="en-GB" sz="2000" dirty="0">
                <a:latin typeface="Berlin Sans FB" panose="020E0602020502020306" pitchFamily="34" charset="0"/>
              </a:rPr>
              <a:t>The purpose of the MTC is to determine whether Y4 pupils can recall their multiplication tables fluently (being able to answer times tables questions accurately and quickly, without having to work out the answers).</a:t>
            </a:r>
          </a:p>
        </p:txBody>
      </p:sp>
      <p:sp>
        <p:nvSpPr>
          <p:cNvPr id="6" name="Rectangle 5"/>
          <p:cNvSpPr/>
          <p:nvPr/>
        </p:nvSpPr>
        <p:spPr>
          <a:xfrm>
            <a:off x="6631709" y="2235124"/>
            <a:ext cx="5312640" cy="2585323"/>
          </a:xfrm>
          <a:prstGeom prst="rect">
            <a:avLst/>
          </a:prstGeom>
          <a:solidFill>
            <a:schemeClr val="accent1">
              <a:lumMod val="20000"/>
              <a:lumOff val="80000"/>
            </a:schemeClr>
          </a:solidFill>
        </p:spPr>
        <p:txBody>
          <a:bodyPr wrap="square">
            <a:spAutoFit/>
          </a:bodyPr>
          <a:lstStyle/>
          <a:p>
            <a:pPr algn="ctr"/>
            <a:r>
              <a:rPr lang="en-GB" dirty="0">
                <a:latin typeface="Berlin Sans FB" panose="020E0602020502020306" pitchFamily="34" charset="0"/>
              </a:rPr>
              <a:t>Children will have 6 seconds to answer each question in a series of 25. Each question will be worth one mark and be presented to the child in this format:</a:t>
            </a:r>
          </a:p>
          <a:p>
            <a:pPr algn="ctr"/>
            <a:r>
              <a:rPr lang="en-GB" dirty="0" smtClean="0">
                <a:latin typeface="Berlin Sans FB" panose="020E0602020502020306" pitchFamily="34" charset="0"/>
              </a:rPr>
              <a:t>n1 </a:t>
            </a:r>
            <a:r>
              <a:rPr lang="en-GB" dirty="0">
                <a:latin typeface="Berlin Sans FB" panose="020E0602020502020306" pitchFamily="34" charset="0"/>
              </a:rPr>
              <a:t>x n2 = ____ </a:t>
            </a:r>
          </a:p>
          <a:p>
            <a:pPr algn="ctr"/>
            <a:r>
              <a:rPr lang="en-GB" dirty="0" smtClean="0">
                <a:latin typeface="Berlin Sans FB" panose="020E0602020502020306" pitchFamily="34" charset="0"/>
              </a:rPr>
              <a:t>Questions </a:t>
            </a:r>
            <a:r>
              <a:rPr lang="en-GB" dirty="0">
                <a:latin typeface="Berlin Sans FB" panose="020E0602020502020306" pitchFamily="34" charset="0"/>
              </a:rPr>
              <a:t>will be selected from the 121 number facts that make up the multiplication tables from 2 to 12, with a particular focus on the 6, 7, 8, 9 and 12 times tables as they are considered to be the most challenging. </a:t>
            </a:r>
            <a:r>
              <a:rPr lang="en-GB" dirty="0" smtClean="0">
                <a:latin typeface="Berlin Sans FB" panose="020E0602020502020306" pitchFamily="34" charset="0"/>
              </a:rPr>
              <a:t>4 </a:t>
            </a:r>
            <a:r>
              <a:rPr lang="en-GB" dirty="0">
                <a:latin typeface="Berlin Sans FB" panose="020E0602020502020306" pitchFamily="34" charset="0"/>
              </a:rPr>
              <a:t>x 3</a:t>
            </a:r>
            <a:r>
              <a:rPr lang="en-GB" dirty="0" smtClean="0">
                <a:latin typeface="Berlin Sans FB" panose="020E0602020502020306" pitchFamily="34" charset="0"/>
              </a:rPr>
              <a:t>)</a:t>
            </a:r>
            <a:endParaRPr lang="en-GB" dirty="0">
              <a:latin typeface="Berlin Sans FB" panose="020E0602020502020306" pitchFamily="34" charset="0"/>
            </a:endParaRPr>
          </a:p>
        </p:txBody>
      </p:sp>
      <p:sp>
        <p:nvSpPr>
          <p:cNvPr id="7" name="Rectangle 6"/>
          <p:cNvSpPr/>
          <p:nvPr/>
        </p:nvSpPr>
        <p:spPr>
          <a:xfrm>
            <a:off x="350982" y="4587718"/>
            <a:ext cx="6096000" cy="2062103"/>
          </a:xfrm>
          <a:prstGeom prst="rect">
            <a:avLst/>
          </a:prstGeom>
          <a:solidFill>
            <a:srgbClr val="CCCCFF"/>
          </a:solidFill>
        </p:spPr>
        <p:txBody>
          <a:bodyPr>
            <a:spAutoFit/>
          </a:bodyPr>
          <a:lstStyle/>
          <a:p>
            <a:pPr algn="ctr"/>
            <a:r>
              <a:rPr lang="en-GB" sz="2800" dirty="0" smtClean="0">
                <a:solidFill>
                  <a:srgbClr val="7030A0"/>
                </a:solidFill>
                <a:latin typeface="Berlin Sans FB" panose="020E0602020502020306" pitchFamily="34" charset="0"/>
              </a:rPr>
              <a:t>Results </a:t>
            </a:r>
            <a:r>
              <a:rPr lang="en-GB" sz="2800" dirty="0">
                <a:solidFill>
                  <a:srgbClr val="7030A0"/>
                </a:solidFill>
                <a:latin typeface="Berlin Sans FB" panose="020E0602020502020306" pitchFamily="34" charset="0"/>
              </a:rPr>
              <a:t>and reporting</a:t>
            </a:r>
          </a:p>
          <a:p>
            <a:pPr algn="ctr"/>
            <a:r>
              <a:rPr lang="en-GB" sz="2000" dirty="0">
                <a:latin typeface="Berlin Sans FB" panose="020E0602020502020306" pitchFamily="34" charset="0"/>
              </a:rPr>
              <a:t>At the end of the assessment window, a total score out of 25 will be reported to each </a:t>
            </a:r>
          </a:p>
          <a:p>
            <a:pPr algn="ctr"/>
            <a:r>
              <a:rPr lang="en-GB" sz="2000" dirty="0">
                <a:latin typeface="Berlin Sans FB" panose="020E0602020502020306" pitchFamily="34" charset="0"/>
              </a:rPr>
              <a:t>school for all of their pupils who took the check. </a:t>
            </a:r>
          </a:p>
          <a:p>
            <a:pPr algn="ctr"/>
            <a:r>
              <a:rPr lang="en-GB" sz="2000" dirty="0">
                <a:latin typeface="Berlin Sans FB" panose="020E0602020502020306" pitchFamily="34" charset="0"/>
              </a:rPr>
              <a:t>There will be no expected standard threshold for the MTC.</a:t>
            </a:r>
          </a:p>
        </p:txBody>
      </p:sp>
    </p:spTree>
    <p:extLst>
      <p:ext uri="{BB962C8B-B14F-4D97-AF65-F5344CB8AC3E}">
        <p14:creationId xmlns:p14="http://schemas.microsoft.com/office/powerpoint/2010/main" val="17049607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88819" y="909421"/>
            <a:ext cx="8100290" cy="4524315"/>
          </a:xfrm>
          <a:prstGeom prst="rect">
            <a:avLst/>
          </a:prstGeom>
          <a:noFill/>
        </p:spPr>
        <p:txBody>
          <a:bodyPr wrap="square" rtlCol="0">
            <a:spAutoFit/>
          </a:bodyPr>
          <a:lstStyle/>
          <a:p>
            <a:pPr algn="ctr"/>
            <a:r>
              <a:rPr lang="en-GB" sz="9600" b="1" dirty="0" smtClean="0">
                <a:solidFill>
                  <a:srgbClr val="7030A0"/>
                </a:solidFill>
              </a:rPr>
              <a:t>A look at</a:t>
            </a:r>
          </a:p>
          <a:p>
            <a:pPr algn="ctr"/>
            <a:r>
              <a:rPr lang="en-GB" sz="9600" b="1" dirty="0" smtClean="0">
                <a:solidFill>
                  <a:srgbClr val="00B050"/>
                </a:solidFill>
              </a:rPr>
              <a:t>Non- Statutory </a:t>
            </a:r>
            <a:r>
              <a:rPr lang="en-GB" sz="9600" b="1" dirty="0" smtClean="0">
                <a:solidFill>
                  <a:srgbClr val="FF0000"/>
                </a:solidFill>
              </a:rPr>
              <a:t>Assessment </a:t>
            </a:r>
            <a:endParaRPr lang="en-GB" sz="9600" b="1" dirty="0">
              <a:solidFill>
                <a:srgbClr val="FF0000"/>
              </a:solidFill>
            </a:endParaRPr>
          </a:p>
        </p:txBody>
      </p:sp>
    </p:spTree>
    <p:extLst>
      <p:ext uri="{BB962C8B-B14F-4D97-AF65-F5344CB8AC3E}">
        <p14:creationId xmlns:p14="http://schemas.microsoft.com/office/powerpoint/2010/main" val="35705911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88325" y="972065"/>
            <a:ext cx="6606884" cy="45853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3"/>
          <a:stretch>
            <a:fillRect/>
          </a:stretch>
        </p:blipFill>
        <p:spPr>
          <a:xfrm>
            <a:off x="0" y="0"/>
            <a:ext cx="5901439" cy="1066892"/>
          </a:xfrm>
          <a:prstGeom prst="rect">
            <a:avLst/>
          </a:prstGeom>
        </p:spPr>
      </p:pic>
      <p:sp>
        <p:nvSpPr>
          <p:cNvPr id="6" name="Rectangle 5"/>
          <p:cNvSpPr/>
          <p:nvPr/>
        </p:nvSpPr>
        <p:spPr>
          <a:xfrm>
            <a:off x="7183534" y="276131"/>
            <a:ext cx="3509319" cy="2308324"/>
          </a:xfrm>
          <a:prstGeom prst="rect">
            <a:avLst/>
          </a:prstGeom>
          <a:solidFill>
            <a:schemeClr val="accent2">
              <a:lumMod val="20000"/>
              <a:lumOff val="80000"/>
            </a:schemeClr>
          </a:solidFill>
        </p:spPr>
        <p:txBody>
          <a:bodyPr wrap="square">
            <a:spAutoFit/>
          </a:bodyPr>
          <a:lstStyle/>
          <a:p>
            <a:pPr algn="ctr"/>
            <a:r>
              <a:rPr lang="en-GB" dirty="0">
                <a:latin typeface="Berlin Sans FB" panose="020E0602020502020306" pitchFamily="34" charset="0"/>
              </a:rPr>
              <a:t>This guidance sets out the pathways of children’s development in broad ages </a:t>
            </a:r>
            <a:r>
              <a:rPr lang="en-GB" dirty="0" smtClean="0">
                <a:latin typeface="Berlin Sans FB" panose="020E0602020502020306" pitchFamily="34" charset="0"/>
              </a:rPr>
              <a:t>and </a:t>
            </a:r>
            <a:r>
              <a:rPr lang="en-GB" dirty="0">
                <a:latin typeface="Berlin Sans FB" panose="020E0602020502020306" pitchFamily="34" charset="0"/>
              </a:rPr>
              <a:t>stages</a:t>
            </a:r>
            <a:r>
              <a:rPr lang="en-GB" dirty="0" smtClean="0">
                <a:latin typeface="Berlin Sans FB" panose="020E0602020502020306" pitchFamily="34" charset="0"/>
              </a:rPr>
              <a:t>.</a:t>
            </a:r>
          </a:p>
          <a:p>
            <a:pPr algn="ctr"/>
            <a:r>
              <a:rPr lang="en-GB" dirty="0" smtClean="0">
                <a:latin typeface="Berlin Sans FB" panose="020E0602020502020306" pitchFamily="34" charset="0"/>
              </a:rPr>
              <a:t>It helps </a:t>
            </a:r>
            <a:r>
              <a:rPr lang="en-GB" dirty="0">
                <a:latin typeface="Berlin Sans FB" panose="020E0602020502020306" pitchFamily="34" charset="0"/>
              </a:rPr>
              <a:t>to </a:t>
            </a:r>
            <a:r>
              <a:rPr lang="en-GB" dirty="0" smtClean="0">
                <a:latin typeface="Berlin Sans FB" panose="020E0602020502020306" pitchFamily="34" charset="0"/>
              </a:rPr>
              <a:t>make </a:t>
            </a:r>
            <a:r>
              <a:rPr lang="en-GB" dirty="0">
                <a:latin typeface="Berlin Sans FB" panose="020E0602020502020306" pitchFamily="34" charset="0"/>
              </a:rPr>
              <a:t>informed decisions about what a child needs to learn and be able to do </a:t>
            </a:r>
          </a:p>
          <a:p>
            <a:pPr algn="ctr"/>
            <a:r>
              <a:rPr lang="en-GB" dirty="0">
                <a:latin typeface="Berlin Sans FB" panose="020E0602020502020306" pitchFamily="34" charset="0"/>
              </a:rPr>
              <a:t>next. </a:t>
            </a:r>
          </a:p>
        </p:txBody>
      </p:sp>
      <p:sp>
        <p:nvSpPr>
          <p:cNvPr id="7" name="Rectangle 6"/>
          <p:cNvSpPr/>
          <p:nvPr/>
        </p:nvSpPr>
        <p:spPr>
          <a:xfrm>
            <a:off x="7943592" y="2837074"/>
            <a:ext cx="3972955" cy="3170099"/>
          </a:xfrm>
          <a:prstGeom prst="rect">
            <a:avLst/>
          </a:prstGeom>
          <a:solidFill>
            <a:schemeClr val="accent1">
              <a:lumMod val="20000"/>
              <a:lumOff val="80000"/>
            </a:schemeClr>
          </a:solidFill>
        </p:spPr>
        <p:txBody>
          <a:bodyPr wrap="square">
            <a:spAutoFit/>
          </a:bodyPr>
          <a:lstStyle/>
          <a:p>
            <a:pPr algn="ctr"/>
            <a:r>
              <a:rPr lang="en-GB" sz="2000" dirty="0">
                <a:solidFill>
                  <a:srgbClr val="333333"/>
                </a:solidFill>
                <a:latin typeface="museo-sans"/>
              </a:rPr>
              <a:t>The new Development </a:t>
            </a:r>
            <a:r>
              <a:rPr lang="en-GB" sz="2000" dirty="0" smtClean="0">
                <a:solidFill>
                  <a:srgbClr val="333333"/>
                </a:solidFill>
                <a:latin typeface="museo-sans"/>
              </a:rPr>
              <a:t>Matters has  </a:t>
            </a:r>
            <a:r>
              <a:rPr lang="en-GB" sz="2000" b="1" dirty="0">
                <a:solidFill>
                  <a:srgbClr val="FF0000"/>
                </a:solidFill>
                <a:latin typeface="museo-sans"/>
              </a:rPr>
              <a:t>‘checkpoints’ </a:t>
            </a:r>
            <a:r>
              <a:rPr lang="en-GB" sz="2000" dirty="0">
                <a:solidFill>
                  <a:srgbClr val="333333"/>
                </a:solidFill>
                <a:latin typeface="museo-sans"/>
              </a:rPr>
              <a:t>for children in the Prime areas of Communication and Language, Personal, Social and Emotional Development, and Physical Development. </a:t>
            </a:r>
            <a:r>
              <a:rPr lang="en-GB" sz="2000" dirty="0" smtClean="0">
                <a:solidFill>
                  <a:srgbClr val="333333"/>
                </a:solidFill>
                <a:latin typeface="museo-sans"/>
              </a:rPr>
              <a:t> They help staff to see if children are </a:t>
            </a:r>
          </a:p>
          <a:p>
            <a:pPr algn="ctr"/>
            <a:r>
              <a:rPr lang="en-GB" sz="2000" b="1" dirty="0" smtClean="0">
                <a:solidFill>
                  <a:srgbClr val="333333"/>
                </a:solidFill>
                <a:latin typeface="museo-sans"/>
              </a:rPr>
              <a:t>“On Track” </a:t>
            </a:r>
            <a:r>
              <a:rPr lang="en-GB" sz="2000" dirty="0" smtClean="0">
                <a:solidFill>
                  <a:srgbClr val="333333"/>
                </a:solidFill>
                <a:latin typeface="museo-sans"/>
              </a:rPr>
              <a:t>or </a:t>
            </a:r>
            <a:r>
              <a:rPr lang="en-GB" sz="2000" b="1" dirty="0" smtClean="0">
                <a:solidFill>
                  <a:srgbClr val="333333"/>
                </a:solidFill>
                <a:latin typeface="museo-sans"/>
              </a:rPr>
              <a:t>“Not on Track” </a:t>
            </a:r>
            <a:r>
              <a:rPr lang="en-GB" sz="2000" dirty="0" smtClean="0">
                <a:solidFill>
                  <a:srgbClr val="333333"/>
                </a:solidFill>
                <a:latin typeface="museo-sans"/>
              </a:rPr>
              <a:t>through the year. </a:t>
            </a:r>
            <a:endParaRPr lang="en-GB" sz="2000" dirty="0"/>
          </a:p>
        </p:txBody>
      </p:sp>
      <p:pic>
        <p:nvPicPr>
          <p:cNvPr id="8" name="Picture 7"/>
          <p:cNvPicPr>
            <a:picLocks noChangeAspect="1"/>
          </p:cNvPicPr>
          <p:nvPr/>
        </p:nvPicPr>
        <p:blipFill>
          <a:blip r:embed="rId4"/>
          <a:stretch>
            <a:fillRect/>
          </a:stretch>
        </p:blipFill>
        <p:spPr>
          <a:xfrm rot="20710456">
            <a:off x="3257240" y="5165374"/>
            <a:ext cx="1280186" cy="14469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474528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726" t="3854" r="4503" b="44929"/>
          <a:stretch/>
        </p:blipFill>
        <p:spPr>
          <a:xfrm>
            <a:off x="8266051" y="329512"/>
            <a:ext cx="3341063" cy="26937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3"/>
          <a:stretch>
            <a:fillRect/>
          </a:stretch>
        </p:blipFill>
        <p:spPr>
          <a:xfrm rot="269649">
            <a:off x="8994272" y="2965623"/>
            <a:ext cx="2478390" cy="35290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287824" y="150738"/>
            <a:ext cx="5659396" cy="6924973"/>
          </a:xfrm>
          <a:prstGeom prst="rect">
            <a:avLst/>
          </a:prstGeom>
          <a:noFill/>
        </p:spPr>
        <p:txBody>
          <a:bodyPr wrap="square" rtlCol="0">
            <a:spAutoFit/>
          </a:bodyPr>
          <a:lstStyle/>
          <a:p>
            <a:r>
              <a:rPr lang="en-GB" sz="2800" dirty="0" smtClean="0">
                <a:solidFill>
                  <a:srgbClr val="00B0F0"/>
                </a:solidFill>
                <a:latin typeface="Berlin Sans FB" panose="020E0602020502020306" pitchFamily="34" charset="0"/>
              </a:rPr>
              <a:t>At regular point in the year Early Years Practitioners carry out:</a:t>
            </a:r>
          </a:p>
          <a:p>
            <a:pPr marL="285750" indent="-285750">
              <a:buFont typeface="Arial" panose="020B0604020202020204" pitchFamily="34" charset="0"/>
              <a:buChar char="•"/>
            </a:pPr>
            <a:r>
              <a:rPr lang="en-GB" sz="2200" dirty="0" smtClean="0">
                <a:latin typeface="Berlin Sans FB" panose="020E0602020502020306" pitchFamily="34" charset="0"/>
              </a:rPr>
              <a:t>own “in house” Baseline Assessment in order to evidence progress. This is then re-visited through the year (English and Maths)</a:t>
            </a:r>
          </a:p>
          <a:p>
            <a:pPr marL="285750" indent="-285750">
              <a:buFont typeface="Arial" panose="020B0604020202020204" pitchFamily="34" charset="0"/>
              <a:buChar char="•"/>
            </a:pPr>
            <a:r>
              <a:rPr lang="en-GB" sz="2200" dirty="0">
                <a:latin typeface="Berlin Sans FB" panose="020E0602020502020306" pitchFamily="34" charset="0"/>
              </a:rPr>
              <a:t>p</a:t>
            </a:r>
            <a:r>
              <a:rPr lang="en-GB" sz="2200" dirty="0" smtClean="0">
                <a:latin typeface="Berlin Sans FB" panose="020E0602020502020306" pitchFamily="34" charset="0"/>
              </a:rPr>
              <a:t>honic assessment as new content introduced (including blending and segmenting skills)</a:t>
            </a:r>
          </a:p>
          <a:p>
            <a:pPr marL="285750" indent="-285750">
              <a:buFont typeface="Arial" panose="020B0604020202020204" pitchFamily="34" charset="0"/>
              <a:buChar char="•"/>
            </a:pPr>
            <a:r>
              <a:rPr lang="en-GB" sz="2200" dirty="0">
                <a:latin typeface="Berlin Sans FB" panose="020E0602020502020306" pitchFamily="34" charset="0"/>
              </a:rPr>
              <a:t>t</a:t>
            </a:r>
            <a:r>
              <a:rPr lang="en-GB" sz="2200" dirty="0" smtClean="0">
                <a:latin typeface="Berlin Sans FB" panose="020E0602020502020306" pitchFamily="34" charset="0"/>
              </a:rPr>
              <a:t>ricky </a:t>
            </a:r>
            <a:r>
              <a:rPr lang="en-GB" sz="2200" dirty="0">
                <a:latin typeface="Berlin Sans FB" panose="020E0602020502020306" pitchFamily="34" charset="0"/>
              </a:rPr>
              <a:t>w</a:t>
            </a:r>
            <a:r>
              <a:rPr lang="en-GB" sz="2200" dirty="0" smtClean="0">
                <a:latin typeface="Berlin Sans FB" panose="020E0602020502020306" pitchFamily="34" charset="0"/>
              </a:rPr>
              <a:t>ord assessment taken from the “Woodland Trail” (and beyond…!)</a:t>
            </a:r>
          </a:p>
          <a:p>
            <a:pPr marL="285750" indent="-285750">
              <a:buFont typeface="Arial" panose="020B0604020202020204" pitchFamily="34" charset="0"/>
              <a:buChar char="•"/>
            </a:pPr>
            <a:r>
              <a:rPr lang="en-GB" sz="2200" dirty="0" smtClean="0">
                <a:latin typeface="Berlin Sans FB" panose="020E0602020502020306" pitchFamily="34" charset="0"/>
              </a:rPr>
              <a:t>Assessed pieces of un-aided writing.</a:t>
            </a:r>
          </a:p>
          <a:p>
            <a:pPr marL="285750" indent="-285750">
              <a:buFont typeface="Arial" panose="020B0604020202020204" pitchFamily="34" charset="0"/>
              <a:buChar char="•"/>
            </a:pPr>
            <a:r>
              <a:rPr lang="en-GB" sz="2200" dirty="0" smtClean="0">
                <a:latin typeface="Berlin Sans FB" panose="020E0602020502020306" pitchFamily="34" charset="0"/>
              </a:rPr>
              <a:t>Ongoing observations of learning within continuous provision-”wow” moments recoded on Tapestry to add evidence to their EYFSP</a:t>
            </a:r>
          </a:p>
          <a:p>
            <a:pPr marL="285750" indent="-285750">
              <a:buFont typeface="Arial" panose="020B0604020202020204" pitchFamily="34" charset="0"/>
              <a:buChar char="•"/>
            </a:pPr>
            <a:r>
              <a:rPr lang="en-GB" sz="2200" dirty="0" smtClean="0">
                <a:latin typeface="Berlin Sans FB" panose="020E0602020502020306" pitchFamily="34" charset="0"/>
              </a:rPr>
              <a:t>Reading book stages tracked through the year.</a:t>
            </a:r>
          </a:p>
          <a:p>
            <a:pPr marL="285750" indent="-285750">
              <a:buFont typeface="Arial" panose="020B0604020202020204" pitchFamily="34" charset="0"/>
              <a:buChar char="•"/>
            </a:pPr>
            <a:r>
              <a:rPr lang="en-GB" sz="2200" dirty="0" smtClean="0">
                <a:latin typeface="Berlin Sans FB" panose="020E0602020502020306" pitchFamily="34" charset="0"/>
              </a:rPr>
              <a:t>SEND plans </a:t>
            </a:r>
          </a:p>
          <a:p>
            <a:pPr marL="285750" indent="-285750">
              <a:buFont typeface="Arial" panose="020B0604020202020204" pitchFamily="34" charset="0"/>
              <a:buChar char="•"/>
            </a:pPr>
            <a:r>
              <a:rPr lang="en-GB" sz="2200" dirty="0" smtClean="0">
                <a:latin typeface="Berlin Sans FB" panose="020E0602020502020306" pitchFamily="34" charset="0"/>
              </a:rPr>
              <a:t>Reports to parents with targets </a:t>
            </a:r>
            <a:endParaRPr lang="en-GB" dirty="0" smtClean="0"/>
          </a:p>
          <a:p>
            <a:endParaRPr lang="en-GB" dirty="0"/>
          </a:p>
        </p:txBody>
      </p:sp>
      <p:pic>
        <p:nvPicPr>
          <p:cNvPr id="6" name="Picture 5"/>
          <p:cNvPicPr>
            <a:picLocks noChangeAspect="1"/>
          </p:cNvPicPr>
          <p:nvPr/>
        </p:nvPicPr>
        <p:blipFill>
          <a:blip r:embed="rId4"/>
          <a:stretch>
            <a:fillRect/>
          </a:stretch>
        </p:blipFill>
        <p:spPr>
          <a:xfrm rot="20989127">
            <a:off x="6568601" y="832020"/>
            <a:ext cx="1426440" cy="907192"/>
          </a:xfrm>
          <a:prstGeom prst="rect">
            <a:avLst/>
          </a:prstGeom>
        </p:spPr>
      </p:pic>
      <p:pic>
        <p:nvPicPr>
          <p:cNvPr id="7" name="Picture 6"/>
          <p:cNvPicPr>
            <a:picLocks noChangeAspect="1"/>
          </p:cNvPicPr>
          <p:nvPr/>
        </p:nvPicPr>
        <p:blipFill>
          <a:blip r:embed="rId5"/>
          <a:stretch>
            <a:fillRect/>
          </a:stretch>
        </p:blipFill>
        <p:spPr>
          <a:xfrm>
            <a:off x="5817519" y="4939075"/>
            <a:ext cx="2551807" cy="17898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6"/>
          <a:stretch>
            <a:fillRect/>
          </a:stretch>
        </p:blipFill>
        <p:spPr>
          <a:xfrm>
            <a:off x="6244104" y="1999609"/>
            <a:ext cx="1877731" cy="2859272"/>
          </a:xfrm>
          <a:prstGeom prst="rect">
            <a:avLst/>
          </a:prstGeom>
        </p:spPr>
      </p:pic>
    </p:spTree>
    <p:extLst>
      <p:ext uri="{BB962C8B-B14F-4D97-AF65-F5344CB8AC3E}">
        <p14:creationId xmlns:p14="http://schemas.microsoft.com/office/powerpoint/2010/main" val="3633893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233" y="106103"/>
            <a:ext cx="6557363" cy="7048083"/>
          </a:xfrm>
          <a:prstGeom prst="rect">
            <a:avLst/>
          </a:prstGeom>
        </p:spPr>
        <p:txBody>
          <a:bodyPr wrap="square">
            <a:spAutoFit/>
          </a:bodyPr>
          <a:lstStyle/>
          <a:p>
            <a:pPr algn="ctr"/>
            <a:r>
              <a:rPr lang="en-GB" sz="4400" dirty="0">
                <a:solidFill>
                  <a:srgbClr val="FF0000"/>
                </a:solidFill>
                <a:latin typeface="Berlin Sans FB" panose="020E0602020502020306" pitchFamily="34" charset="0"/>
              </a:rPr>
              <a:t>Year One- </a:t>
            </a:r>
            <a:r>
              <a:rPr lang="en-GB" sz="4400" dirty="0" smtClean="0">
                <a:solidFill>
                  <a:srgbClr val="FF0000"/>
                </a:solidFill>
                <a:latin typeface="Berlin Sans FB" panose="020E0602020502020306" pitchFamily="34" charset="0"/>
              </a:rPr>
              <a:t>Beech Classes</a:t>
            </a:r>
          </a:p>
          <a:p>
            <a:pPr marL="342900" indent="-342900">
              <a:buFont typeface="Arial" panose="020B0604020202020204" pitchFamily="34" charset="0"/>
              <a:buChar char="•"/>
            </a:pPr>
            <a:r>
              <a:rPr lang="en-GB" sz="2400" dirty="0">
                <a:latin typeface="Berlin Sans FB" panose="020E0602020502020306" pitchFamily="34" charset="0"/>
              </a:rPr>
              <a:t>p</a:t>
            </a:r>
            <a:r>
              <a:rPr lang="en-GB" sz="2400" dirty="0" smtClean="0">
                <a:latin typeface="Berlin Sans FB" panose="020E0602020502020306" pitchFamily="34" charset="0"/>
              </a:rPr>
              <a:t>honic </a:t>
            </a:r>
            <a:r>
              <a:rPr lang="en-GB" sz="2400" dirty="0">
                <a:latin typeface="Berlin Sans FB" panose="020E0602020502020306" pitchFamily="34" charset="0"/>
              </a:rPr>
              <a:t>a</a:t>
            </a:r>
            <a:r>
              <a:rPr lang="en-GB" sz="2400" dirty="0" smtClean="0">
                <a:latin typeface="Berlin Sans FB" panose="020E0602020502020306" pitchFamily="34" charset="0"/>
              </a:rPr>
              <a:t>ssessment- Entry then half termly</a:t>
            </a:r>
          </a:p>
          <a:p>
            <a:pPr marL="342900" indent="-342900">
              <a:buFont typeface="Arial" panose="020B0604020202020204" pitchFamily="34" charset="0"/>
              <a:buChar char="•"/>
            </a:pPr>
            <a:r>
              <a:rPr lang="en-GB" sz="2400" dirty="0">
                <a:latin typeface="Berlin Sans FB" panose="020E0602020502020306" pitchFamily="34" charset="0"/>
              </a:rPr>
              <a:t>h</a:t>
            </a:r>
            <a:r>
              <a:rPr lang="en-GB" sz="2400" dirty="0" smtClean="0">
                <a:latin typeface="Berlin Sans FB" panose="020E0602020502020306" pitchFamily="34" charset="0"/>
              </a:rPr>
              <a:t>igh </a:t>
            </a:r>
            <a:r>
              <a:rPr lang="en-GB" sz="2400" dirty="0">
                <a:latin typeface="Berlin Sans FB" panose="020E0602020502020306" pitchFamily="34" charset="0"/>
              </a:rPr>
              <a:t>f</a:t>
            </a:r>
            <a:r>
              <a:rPr lang="en-GB" sz="2400" dirty="0" smtClean="0">
                <a:latin typeface="Berlin Sans FB" panose="020E0602020502020306" pitchFamily="34" charset="0"/>
              </a:rPr>
              <a:t>requency words  from the “Meadow Trail”- Reading and Spelling</a:t>
            </a:r>
          </a:p>
          <a:p>
            <a:r>
              <a:rPr lang="en-GB" sz="2400" dirty="0" smtClean="0">
                <a:latin typeface="Berlin Sans FB" panose="020E0602020502020306" pitchFamily="34" charset="0"/>
              </a:rPr>
              <a:t>      (or other Trails as appropriate)</a:t>
            </a:r>
          </a:p>
          <a:p>
            <a:pPr marL="457200" indent="-457200">
              <a:buFont typeface="Arial" panose="020B0604020202020204" pitchFamily="34" charset="0"/>
              <a:buChar char="•"/>
            </a:pPr>
            <a:r>
              <a:rPr lang="en-GB" sz="2400" dirty="0">
                <a:latin typeface="Berlin Sans FB" panose="020E0602020502020306" pitchFamily="34" charset="0"/>
              </a:rPr>
              <a:t>p</a:t>
            </a:r>
            <a:r>
              <a:rPr lang="en-GB" sz="2400" dirty="0" smtClean="0">
                <a:latin typeface="Berlin Sans FB" panose="020E0602020502020306" pitchFamily="34" charset="0"/>
              </a:rPr>
              <a:t>ractise Phonic Screening Checks</a:t>
            </a:r>
          </a:p>
          <a:p>
            <a:pPr marL="342900" indent="-342900">
              <a:buFont typeface="Arial" panose="020B0604020202020204" pitchFamily="34" charset="0"/>
              <a:buChar char="•"/>
            </a:pPr>
            <a:r>
              <a:rPr lang="en-GB" sz="2400" dirty="0">
                <a:latin typeface="Berlin Sans FB" panose="020E0602020502020306" pitchFamily="34" charset="0"/>
              </a:rPr>
              <a:t>r</a:t>
            </a:r>
            <a:r>
              <a:rPr lang="en-GB" sz="2400" dirty="0" smtClean="0">
                <a:latin typeface="Berlin Sans FB" panose="020E0602020502020306" pitchFamily="34" charset="0"/>
              </a:rPr>
              <a:t>eading </a:t>
            </a:r>
            <a:r>
              <a:rPr lang="en-GB" sz="2400" dirty="0">
                <a:latin typeface="Berlin Sans FB" panose="020E0602020502020306" pitchFamily="34" charset="0"/>
              </a:rPr>
              <a:t>s</a:t>
            </a:r>
            <a:r>
              <a:rPr lang="en-GB" sz="2400" dirty="0" smtClean="0">
                <a:latin typeface="Berlin Sans FB" panose="020E0602020502020306" pitchFamily="34" charset="0"/>
              </a:rPr>
              <a:t>tages monitored (monthly)</a:t>
            </a:r>
          </a:p>
          <a:p>
            <a:pPr marL="342900" indent="-342900">
              <a:buFont typeface="Arial" panose="020B0604020202020204" pitchFamily="34" charset="0"/>
              <a:buChar char="•"/>
            </a:pPr>
            <a:r>
              <a:rPr lang="en-GB" sz="2400" dirty="0" smtClean="0">
                <a:latin typeface="Berlin Sans FB" panose="020E0602020502020306" pitchFamily="34" charset="0"/>
              </a:rPr>
              <a:t>Cornerstone reading assessments </a:t>
            </a:r>
          </a:p>
          <a:p>
            <a:r>
              <a:rPr lang="en-GB" sz="2400" dirty="0">
                <a:latin typeface="Berlin Sans FB" panose="020E0602020502020306" pitchFamily="34" charset="0"/>
              </a:rPr>
              <a:t> </a:t>
            </a:r>
            <a:r>
              <a:rPr lang="en-GB" sz="2400" dirty="0" smtClean="0">
                <a:latin typeface="Berlin Sans FB" panose="020E0602020502020306" pitchFamily="34" charset="0"/>
              </a:rPr>
              <a:t>     (Spring and Summer Terms Only)</a:t>
            </a:r>
          </a:p>
          <a:p>
            <a:pPr marL="342900" indent="-342900">
              <a:buFont typeface="Arial" panose="020B0604020202020204" pitchFamily="34" charset="0"/>
              <a:buChar char="•"/>
            </a:pPr>
            <a:r>
              <a:rPr lang="en-GB" sz="2400" dirty="0" smtClean="0">
                <a:latin typeface="Berlin Sans FB" panose="020E0602020502020306" pitchFamily="34" charset="0"/>
              </a:rPr>
              <a:t>White Rose Maths end of unit </a:t>
            </a:r>
            <a:r>
              <a:rPr lang="en-GB" sz="2400" dirty="0">
                <a:latin typeface="Berlin Sans FB" panose="020E0602020502020306" pitchFamily="34" charset="0"/>
              </a:rPr>
              <a:t>a</a:t>
            </a:r>
            <a:r>
              <a:rPr lang="en-GB" sz="2400" dirty="0" smtClean="0">
                <a:latin typeface="Berlin Sans FB" panose="020E0602020502020306" pitchFamily="34" charset="0"/>
              </a:rPr>
              <a:t>ssessments</a:t>
            </a:r>
          </a:p>
          <a:p>
            <a:pPr marL="342900" indent="-342900">
              <a:buFont typeface="Arial" panose="020B0604020202020204" pitchFamily="34" charset="0"/>
              <a:buChar char="•"/>
            </a:pPr>
            <a:r>
              <a:rPr lang="en-GB" sz="2400" dirty="0">
                <a:latin typeface="Berlin Sans FB" panose="020E0602020502020306" pitchFamily="34" charset="0"/>
              </a:rPr>
              <a:t>h</a:t>
            </a:r>
            <a:r>
              <a:rPr lang="en-GB" sz="2400" dirty="0" smtClean="0">
                <a:latin typeface="Berlin Sans FB" panose="020E0602020502020306" pitchFamily="34" charset="0"/>
              </a:rPr>
              <a:t>alf </a:t>
            </a:r>
            <a:r>
              <a:rPr lang="en-GB" sz="2400" dirty="0">
                <a:latin typeface="Berlin Sans FB" panose="020E0602020502020306" pitchFamily="34" charset="0"/>
              </a:rPr>
              <a:t>t</a:t>
            </a:r>
            <a:r>
              <a:rPr lang="en-GB" sz="2400" dirty="0" smtClean="0">
                <a:latin typeface="Berlin Sans FB" panose="020E0602020502020306" pitchFamily="34" charset="0"/>
              </a:rPr>
              <a:t>ermly independent writing tasks</a:t>
            </a:r>
          </a:p>
          <a:p>
            <a:pPr marL="342900" indent="-342900">
              <a:buFont typeface="Arial" panose="020B0604020202020204" pitchFamily="34" charset="0"/>
              <a:buChar char="•"/>
            </a:pPr>
            <a:r>
              <a:rPr lang="en-GB" sz="2400" dirty="0">
                <a:latin typeface="Berlin Sans FB" panose="020E0602020502020306" pitchFamily="34" charset="0"/>
              </a:rPr>
              <a:t>w</a:t>
            </a:r>
            <a:r>
              <a:rPr lang="en-GB" sz="2400" dirty="0" smtClean="0">
                <a:latin typeface="Berlin Sans FB" panose="020E0602020502020306" pitchFamily="34" charset="0"/>
              </a:rPr>
              <a:t>eekly “</a:t>
            </a:r>
            <a:r>
              <a:rPr lang="en-GB" sz="2400" dirty="0">
                <a:latin typeface="Berlin Sans FB" panose="020E0602020502020306" pitchFamily="34" charset="0"/>
              </a:rPr>
              <a:t>quizzes”-other curriculum areas, curriculum areas based on KOs </a:t>
            </a:r>
            <a:endParaRPr lang="en-GB" sz="2400" dirty="0" smtClean="0">
              <a:latin typeface="Berlin Sans FB" panose="020E0602020502020306" pitchFamily="34" charset="0"/>
            </a:endParaRPr>
          </a:p>
          <a:p>
            <a:pPr marL="342900" indent="-342900">
              <a:buFont typeface="Arial" panose="020B0604020202020204" pitchFamily="34" charset="0"/>
              <a:buChar char="•"/>
            </a:pPr>
            <a:r>
              <a:rPr lang="en-GB" sz="2400" dirty="0" smtClean="0">
                <a:latin typeface="Berlin Sans FB" panose="020E0602020502020306" pitchFamily="34" charset="0"/>
              </a:rPr>
              <a:t>Termly foundation </a:t>
            </a:r>
            <a:r>
              <a:rPr lang="en-GB" sz="2400" dirty="0">
                <a:latin typeface="Berlin Sans FB" panose="020E0602020502020306" pitchFamily="34" charset="0"/>
              </a:rPr>
              <a:t>s</a:t>
            </a:r>
            <a:r>
              <a:rPr lang="en-GB" sz="2400" dirty="0" smtClean="0">
                <a:latin typeface="Berlin Sans FB" panose="020E0602020502020306" pitchFamily="34" charset="0"/>
              </a:rPr>
              <a:t>ubject summative judgments </a:t>
            </a:r>
          </a:p>
          <a:p>
            <a:pPr marL="342900" indent="-342900">
              <a:buFont typeface="Arial" panose="020B0604020202020204" pitchFamily="34" charset="0"/>
              <a:buChar char="•"/>
            </a:pPr>
            <a:r>
              <a:rPr lang="en-GB" sz="2400" dirty="0">
                <a:latin typeface="Berlin Sans FB" panose="020E0602020502020306" pitchFamily="34" charset="0"/>
              </a:rPr>
              <a:t> SEND plans </a:t>
            </a:r>
          </a:p>
          <a:p>
            <a:pPr marL="342900" indent="-342900">
              <a:buFont typeface="Arial" panose="020B0604020202020204" pitchFamily="34" charset="0"/>
              <a:buChar char="•"/>
            </a:pPr>
            <a:r>
              <a:rPr lang="en-GB" sz="2400" dirty="0" smtClean="0">
                <a:latin typeface="Berlin Sans FB" panose="020E0602020502020306" pitchFamily="34" charset="0"/>
              </a:rPr>
              <a:t>reports </a:t>
            </a:r>
            <a:r>
              <a:rPr lang="en-GB" sz="2400" dirty="0">
                <a:latin typeface="Berlin Sans FB" panose="020E0602020502020306" pitchFamily="34" charset="0"/>
              </a:rPr>
              <a:t>to parents with targets </a:t>
            </a:r>
          </a:p>
          <a:p>
            <a:pPr marL="342900" indent="-342900">
              <a:buFont typeface="Arial" panose="020B0604020202020204" pitchFamily="34" charset="0"/>
              <a:buChar char="•"/>
            </a:pPr>
            <a:endParaRPr lang="en-GB" sz="2400" dirty="0">
              <a:latin typeface="Berlin Sans FB" panose="020E0602020502020306" pitchFamily="34" charset="0"/>
            </a:endParaRPr>
          </a:p>
        </p:txBody>
      </p:sp>
      <p:pic>
        <p:nvPicPr>
          <p:cNvPr id="3" name="Picture 2"/>
          <p:cNvPicPr>
            <a:picLocks noChangeAspect="1"/>
          </p:cNvPicPr>
          <p:nvPr/>
        </p:nvPicPr>
        <p:blipFill>
          <a:blip r:embed="rId2"/>
          <a:stretch>
            <a:fillRect/>
          </a:stretch>
        </p:blipFill>
        <p:spPr>
          <a:xfrm>
            <a:off x="9382896" y="237523"/>
            <a:ext cx="2463099" cy="34374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3"/>
          <a:stretch>
            <a:fillRect/>
          </a:stretch>
        </p:blipFill>
        <p:spPr>
          <a:xfrm>
            <a:off x="7846470" y="2052345"/>
            <a:ext cx="2891651" cy="2360429"/>
          </a:xfrm>
          <a:prstGeom prst="rect">
            <a:avLst/>
          </a:prstGeom>
        </p:spPr>
      </p:pic>
      <p:pic>
        <p:nvPicPr>
          <p:cNvPr id="5" name="Picture 4"/>
          <p:cNvPicPr>
            <a:picLocks noChangeAspect="1"/>
          </p:cNvPicPr>
          <p:nvPr/>
        </p:nvPicPr>
        <p:blipFill rotWithShape="1">
          <a:blip r:embed="rId4"/>
          <a:srcRect l="8507" t="14325" r="9756" b="6800"/>
          <a:stretch/>
        </p:blipFill>
        <p:spPr>
          <a:xfrm>
            <a:off x="7051589" y="427914"/>
            <a:ext cx="1713470" cy="23894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5"/>
          <a:stretch>
            <a:fillRect/>
          </a:stretch>
        </p:blipFill>
        <p:spPr>
          <a:xfrm>
            <a:off x="9098635" y="4559743"/>
            <a:ext cx="1501361" cy="20742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6"/>
          <a:stretch>
            <a:fillRect/>
          </a:stretch>
        </p:blipFill>
        <p:spPr>
          <a:xfrm>
            <a:off x="10259689" y="4144522"/>
            <a:ext cx="1665318" cy="23261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7"/>
          <a:stretch>
            <a:fillRect/>
          </a:stretch>
        </p:blipFill>
        <p:spPr>
          <a:xfrm rot="21211668">
            <a:off x="6620756" y="4305123"/>
            <a:ext cx="2963037" cy="20079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p:cNvPicPr>
            <a:picLocks noChangeAspect="1"/>
          </p:cNvPicPr>
          <p:nvPr/>
        </p:nvPicPr>
        <p:blipFill rotWithShape="1">
          <a:blip r:embed="rId8"/>
          <a:srcRect l="6757" t="18811" r="35728" b="19568"/>
          <a:stretch/>
        </p:blipFill>
        <p:spPr>
          <a:xfrm>
            <a:off x="5484757" y="4914473"/>
            <a:ext cx="1604846" cy="1719478"/>
          </a:xfrm>
          <a:prstGeom prst="rect">
            <a:avLst/>
          </a:prstGeom>
        </p:spPr>
      </p:pic>
      <p:sp>
        <p:nvSpPr>
          <p:cNvPr id="10" name="TextBox 9"/>
          <p:cNvSpPr txBox="1"/>
          <p:nvPr/>
        </p:nvSpPr>
        <p:spPr>
          <a:xfrm>
            <a:off x="5652118" y="2032510"/>
            <a:ext cx="1744405" cy="1569660"/>
          </a:xfrm>
          <a:prstGeom prst="rect">
            <a:avLst/>
          </a:prstGeom>
          <a:solidFill>
            <a:schemeClr val="accent1">
              <a:lumMod val="20000"/>
              <a:lumOff val="80000"/>
            </a:schemeClr>
          </a:solidFill>
        </p:spPr>
        <p:txBody>
          <a:bodyPr wrap="square" rtlCol="0">
            <a:spAutoFit/>
          </a:bodyPr>
          <a:lstStyle/>
          <a:p>
            <a:pPr algn="ctr"/>
            <a:r>
              <a:rPr lang="en-GB" sz="1600" b="1" dirty="0" smtClean="0">
                <a:solidFill>
                  <a:srgbClr val="7030A0"/>
                </a:solidFill>
                <a:latin typeface="Arial Rounded MT Bold" panose="020F0704030504030204" pitchFamily="34" charset="0"/>
              </a:rPr>
              <a:t>Daily Formative Assessment happens  as part of the teaching process. </a:t>
            </a:r>
            <a:endParaRPr lang="en-GB" sz="1600" b="1" dirty="0">
              <a:solidFill>
                <a:srgbClr val="7030A0"/>
              </a:solidFill>
              <a:latin typeface="Arial Rounded MT Bold" panose="020F0704030504030204" pitchFamily="34" charset="0"/>
            </a:endParaRPr>
          </a:p>
        </p:txBody>
      </p:sp>
    </p:spTree>
    <p:extLst>
      <p:ext uri="{BB962C8B-B14F-4D97-AF65-F5344CB8AC3E}">
        <p14:creationId xmlns:p14="http://schemas.microsoft.com/office/powerpoint/2010/main" val="42660884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8291026" y="1481276"/>
            <a:ext cx="3658201" cy="25349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angle 1"/>
          <p:cNvSpPr/>
          <p:nvPr/>
        </p:nvSpPr>
        <p:spPr>
          <a:xfrm>
            <a:off x="181233" y="237523"/>
            <a:ext cx="8089556" cy="6494085"/>
          </a:xfrm>
          <a:prstGeom prst="rect">
            <a:avLst/>
          </a:prstGeom>
        </p:spPr>
        <p:txBody>
          <a:bodyPr wrap="square">
            <a:spAutoFit/>
          </a:bodyPr>
          <a:lstStyle/>
          <a:p>
            <a:pPr algn="ctr"/>
            <a:r>
              <a:rPr lang="en-GB" sz="4400" dirty="0">
                <a:solidFill>
                  <a:srgbClr val="FF0000"/>
                </a:solidFill>
                <a:latin typeface="Berlin Sans FB" panose="020E0602020502020306" pitchFamily="34" charset="0"/>
              </a:rPr>
              <a:t>Year </a:t>
            </a:r>
            <a:r>
              <a:rPr lang="en-GB" sz="4400" dirty="0" smtClean="0">
                <a:solidFill>
                  <a:srgbClr val="FF0000"/>
                </a:solidFill>
                <a:latin typeface="Berlin Sans FB" panose="020E0602020502020306" pitchFamily="34" charset="0"/>
              </a:rPr>
              <a:t>Two- Sycamore Classes</a:t>
            </a:r>
          </a:p>
          <a:p>
            <a:pPr marL="342900" indent="-342900">
              <a:buFont typeface="Arial" panose="020B0604020202020204" pitchFamily="34" charset="0"/>
              <a:buChar char="•"/>
            </a:pPr>
            <a:r>
              <a:rPr lang="en-GB" sz="2600" dirty="0">
                <a:latin typeface="Berlin Sans FB" panose="020E0602020502020306" pitchFamily="34" charset="0"/>
              </a:rPr>
              <a:t>p</a:t>
            </a:r>
            <a:r>
              <a:rPr lang="en-GB" sz="2600" dirty="0" smtClean="0">
                <a:latin typeface="Berlin Sans FB" panose="020E0602020502020306" pitchFamily="34" charset="0"/>
              </a:rPr>
              <a:t>honic </a:t>
            </a:r>
            <a:r>
              <a:rPr lang="en-GB" sz="2600" dirty="0">
                <a:latin typeface="Berlin Sans FB" panose="020E0602020502020306" pitchFamily="34" charset="0"/>
              </a:rPr>
              <a:t>a</a:t>
            </a:r>
            <a:r>
              <a:rPr lang="en-GB" sz="2600" dirty="0" smtClean="0">
                <a:latin typeface="Berlin Sans FB" panose="020E0602020502020306" pitchFamily="34" charset="0"/>
              </a:rPr>
              <a:t>ssessment- entry then half termly </a:t>
            </a:r>
            <a:r>
              <a:rPr lang="en-GB" sz="1600" dirty="0" smtClean="0">
                <a:latin typeface="Berlin Sans FB" panose="020E0602020502020306" pitchFamily="34" charset="0"/>
              </a:rPr>
              <a:t>(up to Phase 6)</a:t>
            </a:r>
          </a:p>
          <a:p>
            <a:pPr marL="342900" indent="-342900">
              <a:buFont typeface="Arial" panose="020B0604020202020204" pitchFamily="34" charset="0"/>
              <a:buChar char="•"/>
            </a:pPr>
            <a:r>
              <a:rPr lang="en-GB" sz="2600" dirty="0">
                <a:latin typeface="Berlin Sans FB" panose="020E0602020502020306" pitchFamily="34" charset="0"/>
              </a:rPr>
              <a:t>h</a:t>
            </a:r>
            <a:r>
              <a:rPr lang="en-GB" sz="2600" dirty="0" smtClean="0">
                <a:latin typeface="Berlin Sans FB" panose="020E0602020502020306" pitchFamily="34" charset="0"/>
              </a:rPr>
              <a:t>igh </a:t>
            </a:r>
            <a:r>
              <a:rPr lang="en-GB" sz="2600" dirty="0">
                <a:latin typeface="Berlin Sans FB" panose="020E0602020502020306" pitchFamily="34" charset="0"/>
              </a:rPr>
              <a:t>f</a:t>
            </a:r>
            <a:r>
              <a:rPr lang="en-GB" sz="2600" dirty="0" smtClean="0">
                <a:latin typeface="Berlin Sans FB" panose="020E0602020502020306" pitchFamily="34" charset="0"/>
              </a:rPr>
              <a:t>requency words  from the “Riverbank Trail”- Reading and Spelling  </a:t>
            </a:r>
            <a:r>
              <a:rPr lang="en-GB" sz="2000" dirty="0" smtClean="0">
                <a:latin typeface="Berlin Sans FB" panose="020E0602020502020306" pitchFamily="34" charset="0"/>
              </a:rPr>
              <a:t>(or other Trails as appropriate)</a:t>
            </a:r>
          </a:p>
          <a:p>
            <a:pPr marL="457200" indent="-457200">
              <a:buFont typeface="Arial" panose="020B0604020202020204" pitchFamily="34" charset="0"/>
              <a:buChar char="•"/>
            </a:pPr>
            <a:r>
              <a:rPr lang="en-GB" sz="2600" dirty="0">
                <a:latin typeface="Berlin Sans FB" panose="020E0602020502020306" pitchFamily="34" charset="0"/>
              </a:rPr>
              <a:t>p</a:t>
            </a:r>
            <a:r>
              <a:rPr lang="en-GB" sz="2600" dirty="0" smtClean="0">
                <a:latin typeface="Berlin Sans FB" panose="020E0602020502020306" pitchFamily="34" charset="0"/>
              </a:rPr>
              <a:t>ractise Phonic Screening Checks </a:t>
            </a:r>
            <a:r>
              <a:rPr lang="en-GB" sz="2000" dirty="0" smtClean="0">
                <a:latin typeface="Berlin Sans FB" panose="020E0602020502020306" pitchFamily="34" charset="0"/>
              </a:rPr>
              <a:t>(for Y2s who DNRS)</a:t>
            </a:r>
          </a:p>
          <a:p>
            <a:pPr marL="342900" indent="-342900">
              <a:buFont typeface="Arial" panose="020B0604020202020204" pitchFamily="34" charset="0"/>
              <a:buChar char="•"/>
            </a:pPr>
            <a:r>
              <a:rPr lang="en-GB" sz="2600" dirty="0">
                <a:latin typeface="Berlin Sans FB" panose="020E0602020502020306" pitchFamily="34" charset="0"/>
              </a:rPr>
              <a:t>r</a:t>
            </a:r>
            <a:r>
              <a:rPr lang="en-GB" sz="2600" dirty="0" smtClean="0">
                <a:latin typeface="Berlin Sans FB" panose="020E0602020502020306" pitchFamily="34" charset="0"/>
              </a:rPr>
              <a:t>eading </a:t>
            </a:r>
            <a:r>
              <a:rPr lang="en-GB" sz="2600" dirty="0">
                <a:latin typeface="Berlin Sans FB" panose="020E0602020502020306" pitchFamily="34" charset="0"/>
              </a:rPr>
              <a:t>s</a:t>
            </a:r>
            <a:r>
              <a:rPr lang="en-GB" sz="2600" dirty="0" smtClean="0">
                <a:latin typeface="Berlin Sans FB" panose="020E0602020502020306" pitchFamily="34" charset="0"/>
              </a:rPr>
              <a:t>tages monitored monthly</a:t>
            </a:r>
          </a:p>
          <a:p>
            <a:pPr marL="342900" indent="-342900">
              <a:buFont typeface="Arial" panose="020B0604020202020204" pitchFamily="34" charset="0"/>
              <a:buChar char="•"/>
            </a:pPr>
            <a:r>
              <a:rPr lang="en-GB" sz="2600" dirty="0" smtClean="0">
                <a:latin typeface="Berlin Sans FB" panose="020E0602020502020306" pitchFamily="34" charset="0"/>
              </a:rPr>
              <a:t>White Rose Maths end of unit assessments</a:t>
            </a:r>
          </a:p>
          <a:p>
            <a:pPr marL="342900" indent="-342900">
              <a:buFont typeface="Arial" panose="020B0604020202020204" pitchFamily="34" charset="0"/>
              <a:buChar char="•"/>
            </a:pPr>
            <a:r>
              <a:rPr lang="en-GB" sz="2600" dirty="0" smtClean="0">
                <a:latin typeface="Berlin Sans FB" panose="020E0602020502020306" pitchFamily="34" charset="0"/>
              </a:rPr>
              <a:t>STAR tests by Renaissance (or SELT)- from Spring Term</a:t>
            </a:r>
          </a:p>
          <a:p>
            <a:pPr marL="342900" indent="-342900">
              <a:buFont typeface="Arial" panose="020B0604020202020204" pitchFamily="34" charset="0"/>
              <a:buChar char="•"/>
            </a:pPr>
            <a:r>
              <a:rPr lang="en-GB" sz="2600" dirty="0">
                <a:latin typeface="Berlin Sans FB" panose="020E0602020502020306" pitchFamily="34" charset="0"/>
              </a:rPr>
              <a:t>h</a:t>
            </a:r>
            <a:r>
              <a:rPr lang="en-GB" sz="2600" dirty="0" smtClean="0">
                <a:latin typeface="Berlin Sans FB" panose="020E0602020502020306" pitchFamily="34" charset="0"/>
              </a:rPr>
              <a:t>alf </a:t>
            </a:r>
            <a:r>
              <a:rPr lang="en-GB" sz="2600" dirty="0">
                <a:latin typeface="Berlin Sans FB" panose="020E0602020502020306" pitchFamily="34" charset="0"/>
              </a:rPr>
              <a:t>t</a:t>
            </a:r>
            <a:r>
              <a:rPr lang="en-GB" sz="2600" dirty="0" smtClean="0">
                <a:latin typeface="Berlin Sans FB" panose="020E0602020502020306" pitchFamily="34" charset="0"/>
              </a:rPr>
              <a:t>ermly independent writing tasks</a:t>
            </a:r>
          </a:p>
          <a:p>
            <a:pPr marL="342900" indent="-342900">
              <a:buFont typeface="Arial" panose="020B0604020202020204" pitchFamily="34" charset="0"/>
              <a:buChar char="•"/>
            </a:pPr>
            <a:r>
              <a:rPr lang="en-GB" sz="2600" dirty="0">
                <a:latin typeface="Berlin Sans FB" panose="020E0602020502020306" pitchFamily="34" charset="0"/>
              </a:rPr>
              <a:t>w</a:t>
            </a:r>
            <a:r>
              <a:rPr lang="en-GB" sz="2600" dirty="0" smtClean="0">
                <a:latin typeface="Berlin Sans FB" panose="020E0602020502020306" pitchFamily="34" charset="0"/>
              </a:rPr>
              <a:t>eekly “quizzes”- curriculum areas based on KOs</a:t>
            </a:r>
          </a:p>
          <a:p>
            <a:pPr marL="342900" indent="-342900">
              <a:buFont typeface="Arial" panose="020B0604020202020204" pitchFamily="34" charset="0"/>
              <a:buChar char="•"/>
            </a:pPr>
            <a:r>
              <a:rPr lang="en-GB" sz="2800" dirty="0" smtClean="0">
                <a:latin typeface="Berlin Sans FB" panose="020E0602020502020306" pitchFamily="34" charset="0"/>
              </a:rPr>
              <a:t>termly </a:t>
            </a:r>
            <a:r>
              <a:rPr lang="en-GB" sz="2800" dirty="0">
                <a:latin typeface="Berlin Sans FB" panose="020E0602020502020306" pitchFamily="34" charset="0"/>
              </a:rPr>
              <a:t>foundation subject summative </a:t>
            </a:r>
            <a:r>
              <a:rPr lang="en-GB" sz="2800" dirty="0" smtClean="0">
                <a:latin typeface="Berlin Sans FB" panose="020E0602020502020306" pitchFamily="34" charset="0"/>
              </a:rPr>
              <a:t>judgments</a:t>
            </a:r>
          </a:p>
          <a:p>
            <a:pPr marL="342900" indent="-342900">
              <a:buFont typeface="Arial" panose="020B0604020202020204" pitchFamily="34" charset="0"/>
              <a:buChar char="•"/>
            </a:pPr>
            <a:r>
              <a:rPr lang="en-GB" sz="2800" dirty="0" smtClean="0">
                <a:latin typeface="Berlin Sans FB" panose="020E0602020502020306" pitchFamily="34" charset="0"/>
              </a:rPr>
              <a:t>SEND </a:t>
            </a:r>
            <a:r>
              <a:rPr lang="en-GB" sz="2800" dirty="0">
                <a:latin typeface="Berlin Sans FB" panose="020E0602020502020306" pitchFamily="34" charset="0"/>
              </a:rPr>
              <a:t>plans </a:t>
            </a:r>
          </a:p>
          <a:p>
            <a:pPr marL="342900" indent="-342900">
              <a:buFont typeface="Arial" panose="020B0604020202020204" pitchFamily="34" charset="0"/>
              <a:buChar char="•"/>
            </a:pPr>
            <a:r>
              <a:rPr lang="en-GB" sz="2800" dirty="0">
                <a:latin typeface="Berlin Sans FB" panose="020E0602020502020306" pitchFamily="34" charset="0"/>
              </a:rPr>
              <a:t>reports to parents with targets </a:t>
            </a:r>
          </a:p>
          <a:p>
            <a:pPr marL="342900" indent="-342900">
              <a:buFont typeface="Arial" panose="020B0604020202020204" pitchFamily="34" charset="0"/>
              <a:buChar char="•"/>
            </a:pPr>
            <a:endParaRPr lang="en-GB" sz="2800" dirty="0">
              <a:latin typeface="Berlin Sans FB" panose="020E0602020502020306" pitchFamily="34" charset="0"/>
            </a:endParaRPr>
          </a:p>
          <a:p>
            <a:pPr marL="342900" indent="-342900">
              <a:buFont typeface="Arial" panose="020B0604020202020204" pitchFamily="34" charset="0"/>
              <a:buChar char="•"/>
            </a:pPr>
            <a:endParaRPr lang="en-GB" sz="2600" dirty="0">
              <a:latin typeface="Berlin Sans FB" panose="020E0602020502020306" pitchFamily="34" charset="0"/>
            </a:endParaRPr>
          </a:p>
        </p:txBody>
      </p:sp>
      <p:pic>
        <p:nvPicPr>
          <p:cNvPr id="5" name="Picture 4"/>
          <p:cNvPicPr>
            <a:picLocks noChangeAspect="1"/>
          </p:cNvPicPr>
          <p:nvPr/>
        </p:nvPicPr>
        <p:blipFill rotWithShape="1">
          <a:blip r:embed="rId3"/>
          <a:srcRect l="8507" t="14325" r="9756" b="6800"/>
          <a:stretch/>
        </p:blipFill>
        <p:spPr>
          <a:xfrm>
            <a:off x="8974831" y="225803"/>
            <a:ext cx="1037967" cy="14474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p:cNvPicPr>
            <a:picLocks noChangeAspect="1"/>
          </p:cNvPicPr>
          <p:nvPr/>
        </p:nvPicPr>
        <p:blipFill rotWithShape="1">
          <a:blip r:embed="rId4"/>
          <a:srcRect l="34624"/>
          <a:stretch/>
        </p:blipFill>
        <p:spPr>
          <a:xfrm>
            <a:off x="10322010" y="122193"/>
            <a:ext cx="1673311" cy="1791680"/>
          </a:xfrm>
          <a:prstGeom prst="rect">
            <a:avLst/>
          </a:prstGeom>
        </p:spPr>
      </p:pic>
      <p:pic>
        <p:nvPicPr>
          <p:cNvPr id="13" name="Picture 12"/>
          <p:cNvPicPr>
            <a:picLocks noChangeAspect="1"/>
          </p:cNvPicPr>
          <p:nvPr/>
        </p:nvPicPr>
        <p:blipFill>
          <a:blip r:embed="rId5"/>
          <a:stretch>
            <a:fillRect/>
          </a:stretch>
        </p:blipFill>
        <p:spPr>
          <a:xfrm rot="561419">
            <a:off x="9324845" y="3653747"/>
            <a:ext cx="2455017" cy="25678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13"/>
          <p:cNvPicPr>
            <a:picLocks noChangeAspect="1"/>
          </p:cNvPicPr>
          <p:nvPr/>
        </p:nvPicPr>
        <p:blipFill>
          <a:blip r:embed="rId6"/>
          <a:stretch>
            <a:fillRect/>
          </a:stretch>
        </p:blipFill>
        <p:spPr>
          <a:xfrm>
            <a:off x="7773037" y="3833548"/>
            <a:ext cx="1508554" cy="1630076"/>
          </a:xfrm>
          <a:prstGeom prst="rect">
            <a:avLst/>
          </a:prstGeom>
        </p:spPr>
      </p:pic>
      <p:pic>
        <p:nvPicPr>
          <p:cNvPr id="15" name="Picture 14"/>
          <p:cNvPicPr>
            <a:picLocks noChangeAspect="1"/>
          </p:cNvPicPr>
          <p:nvPr/>
        </p:nvPicPr>
        <p:blipFill>
          <a:blip r:embed="rId7"/>
          <a:stretch>
            <a:fillRect/>
          </a:stretch>
        </p:blipFill>
        <p:spPr>
          <a:xfrm>
            <a:off x="7699946" y="5196448"/>
            <a:ext cx="1382214" cy="1437503"/>
          </a:xfrm>
          <a:prstGeom prst="rect">
            <a:avLst/>
          </a:prstGeom>
        </p:spPr>
      </p:pic>
      <p:pic>
        <p:nvPicPr>
          <p:cNvPr id="16" name="Picture 15"/>
          <p:cNvPicPr>
            <a:picLocks noChangeAspect="1"/>
          </p:cNvPicPr>
          <p:nvPr/>
        </p:nvPicPr>
        <p:blipFill>
          <a:blip r:embed="rId8"/>
          <a:stretch>
            <a:fillRect/>
          </a:stretch>
        </p:blipFill>
        <p:spPr>
          <a:xfrm>
            <a:off x="8826107" y="5695604"/>
            <a:ext cx="1038411" cy="862409"/>
          </a:xfrm>
          <a:prstGeom prst="rect">
            <a:avLst/>
          </a:prstGeom>
        </p:spPr>
      </p:pic>
      <p:pic>
        <p:nvPicPr>
          <p:cNvPr id="17" name="Picture 16"/>
          <p:cNvPicPr>
            <a:picLocks noChangeAspect="1"/>
          </p:cNvPicPr>
          <p:nvPr/>
        </p:nvPicPr>
        <p:blipFill rotWithShape="1">
          <a:blip r:embed="rId9"/>
          <a:srcRect l="4651" t="7786" r="3679" b="4811"/>
          <a:stretch/>
        </p:blipFill>
        <p:spPr>
          <a:xfrm>
            <a:off x="10170461" y="5463624"/>
            <a:ext cx="1852086" cy="1249995"/>
          </a:xfrm>
          <a:prstGeom prst="rect">
            <a:avLst/>
          </a:prstGeom>
        </p:spPr>
      </p:pic>
      <p:sp>
        <p:nvSpPr>
          <p:cNvPr id="18" name="TextBox 17"/>
          <p:cNvSpPr txBox="1"/>
          <p:nvPr/>
        </p:nvSpPr>
        <p:spPr>
          <a:xfrm>
            <a:off x="5679318" y="5064291"/>
            <a:ext cx="1744405" cy="1569660"/>
          </a:xfrm>
          <a:prstGeom prst="rect">
            <a:avLst/>
          </a:prstGeom>
          <a:solidFill>
            <a:schemeClr val="accent1">
              <a:lumMod val="20000"/>
              <a:lumOff val="80000"/>
            </a:schemeClr>
          </a:solidFill>
        </p:spPr>
        <p:txBody>
          <a:bodyPr wrap="square" rtlCol="0">
            <a:spAutoFit/>
          </a:bodyPr>
          <a:lstStyle/>
          <a:p>
            <a:pPr algn="ctr"/>
            <a:r>
              <a:rPr lang="en-GB" sz="1600" b="1" dirty="0" smtClean="0">
                <a:solidFill>
                  <a:srgbClr val="7030A0"/>
                </a:solidFill>
                <a:latin typeface="Arial Rounded MT Bold" panose="020F0704030504030204" pitchFamily="34" charset="0"/>
              </a:rPr>
              <a:t>Daily Formative Assessment happens  as part of the teaching process. </a:t>
            </a:r>
            <a:endParaRPr lang="en-GB" sz="1600" b="1" dirty="0">
              <a:solidFill>
                <a:srgbClr val="7030A0"/>
              </a:solidFill>
              <a:latin typeface="Arial Rounded MT Bold" panose="020F0704030504030204" pitchFamily="34" charset="0"/>
            </a:endParaRPr>
          </a:p>
        </p:txBody>
      </p:sp>
    </p:spTree>
    <p:extLst>
      <p:ext uri="{BB962C8B-B14F-4D97-AF65-F5344CB8AC3E}">
        <p14:creationId xmlns:p14="http://schemas.microsoft.com/office/powerpoint/2010/main" val="13113337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3350" y="0"/>
            <a:ext cx="7423530" cy="3437226"/>
          </a:xfrm>
          <a:prstGeom prst="rect">
            <a:avLst/>
          </a:prstGeom>
        </p:spPr>
      </p:pic>
      <p:pic>
        <p:nvPicPr>
          <p:cNvPr id="4" name="Picture 3"/>
          <p:cNvPicPr>
            <a:picLocks noChangeAspect="1"/>
          </p:cNvPicPr>
          <p:nvPr/>
        </p:nvPicPr>
        <p:blipFill>
          <a:blip r:embed="rId3"/>
          <a:stretch>
            <a:fillRect/>
          </a:stretch>
        </p:blipFill>
        <p:spPr>
          <a:xfrm>
            <a:off x="5505819" y="2902937"/>
            <a:ext cx="6761606" cy="2947572"/>
          </a:xfrm>
          <a:prstGeom prst="rect">
            <a:avLst/>
          </a:prstGeom>
        </p:spPr>
      </p:pic>
      <p:pic>
        <p:nvPicPr>
          <p:cNvPr id="5" name="Picture 4"/>
          <p:cNvPicPr>
            <a:picLocks noChangeAspect="1"/>
          </p:cNvPicPr>
          <p:nvPr/>
        </p:nvPicPr>
        <p:blipFill rotWithShape="1">
          <a:blip r:embed="rId4"/>
          <a:srcRect l="8415" t="-1" r="9596" b="1768"/>
          <a:stretch/>
        </p:blipFill>
        <p:spPr>
          <a:xfrm>
            <a:off x="7690229" y="757165"/>
            <a:ext cx="4144929" cy="2231973"/>
          </a:xfrm>
          <a:prstGeom prst="rect">
            <a:avLst/>
          </a:prstGeom>
        </p:spPr>
      </p:pic>
      <p:sp>
        <p:nvSpPr>
          <p:cNvPr id="7" name="Rectangle 6"/>
          <p:cNvSpPr/>
          <p:nvPr/>
        </p:nvSpPr>
        <p:spPr>
          <a:xfrm>
            <a:off x="0" y="3333155"/>
            <a:ext cx="6096000" cy="3293209"/>
          </a:xfrm>
          <a:prstGeom prst="rect">
            <a:avLst/>
          </a:prstGeom>
        </p:spPr>
        <p:txBody>
          <a:bodyPr>
            <a:spAutoFit/>
          </a:bodyPr>
          <a:lstStyle/>
          <a:p>
            <a:pPr lvl="0" algn="ctr"/>
            <a:r>
              <a:rPr lang="en-GB" sz="5000" dirty="0">
                <a:solidFill>
                  <a:srgbClr val="FF0000"/>
                </a:solidFill>
                <a:latin typeface="Berlin Sans FB" panose="020E0602020502020306" pitchFamily="34" charset="0"/>
              </a:rPr>
              <a:t>Year </a:t>
            </a:r>
            <a:r>
              <a:rPr lang="en-GB" sz="5000" dirty="0" smtClean="0">
                <a:solidFill>
                  <a:srgbClr val="FF0000"/>
                </a:solidFill>
                <a:latin typeface="Berlin Sans FB" panose="020E0602020502020306" pitchFamily="34" charset="0"/>
              </a:rPr>
              <a:t>Two- Sycamore </a:t>
            </a:r>
            <a:r>
              <a:rPr lang="en-GB" sz="5000" dirty="0">
                <a:solidFill>
                  <a:srgbClr val="FF0000"/>
                </a:solidFill>
                <a:latin typeface="Berlin Sans FB" panose="020E0602020502020306" pitchFamily="34" charset="0"/>
              </a:rPr>
              <a:t>Classes</a:t>
            </a:r>
          </a:p>
          <a:p>
            <a:pPr lvl="0" algn="ctr"/>
            <a:r>
              <a:rPr lang="en-GB" sz="5400" dirty="0" smtClean="0">
                <a:solidFill>
                  <a:srgbClr val="00B050"/>
                </a:solidFill>
                <a:latin typeface="Berlin Sans FB" panose="020E0602020502020306" pitchFamily="34" charset="0"/>
              </a:rPr>
              <a:t>Key Stage One </a:t>
            </a:r>
          </a:p>
          <a:p>
            <a:pPr lvl="0" algn="ctr"/>
            <a:r>
              <a:rPr lang="en-GB" sz="5400" dirty="0" smtClean="0">
                <a:solidFill>
                  <a:srgbClr val="00B050"/>
                </a:solidFill>
                <a:latin typeface="Berlin Sans FB" panose="020E0602020502020306" pitchFamily="34" charset="0"/>
              </a:rPr>
              <a:t>SATs </a:t>
            </a:r>
            <a:r>
              <a:rPr lang="en-GB" dirty="0" smtClean="0">
                <a:solidFill>
                  <a:srgbClr val="00B050"/>
                </a:solidFill>
                <a:latin typeface="Berlin Sans FB" panose="020E0602020502020306" pitchFamily="34" charset="0"/>
              </a:rPr>
              <a:t>(Standard Assessment </a:t>
            </a:r>
            <a:r>
              <a:rPr lang="en-GB" dirty="0" smtClean="0">
                <a:solidFill>
                  <a:srgbClr val="00B050"/>
                </a:solidFill>
                <a:latin typeface="Berlin Sans FB" panose="020E0602020502020306" pitchFamily="34" charset="0"/>
              </a:rPr>
              <a:t>Tests)</a:t>
            </a:r>
            <a:endParaRPr lang="en-GB" sz="5400" dirty="0">
              <a:solidFill>
                <a:srgbClr val="00B050"/>
              </a:solidFill>
              <a:latin typeface="Berlin Sans FB" panose="020E0602020502020306" pitchFamily="34" charset="0"/>
            </a:endParaRPr>
          </a:p>
        </p:txBody>
      </p:sp>
      <p:pic>
        <p:nvPicPr>
          <p:cNvPr id="8" name="Picture 7"/>
          <p:cNvPicPr>
            <a:picLocks noChangeAspect="1"/>
          </p:cNvPicPr>
          <p:nvPr/>
        </p:nvPicPr>
        <p:blipFill>
          <a:blip r:embed="rId5"/>
          <a:stretch>
            <a:fillRect/>
          </a:stretch>
        </p:blipFill>
        <p:spPr>
          <a:xfrm>
            <a:off x="10664626" y="271987"/>
            <a:ext cx="1170533" cy="1152244"/>
          </a:xfrm>
          <a:prstGeom prst="rect">
            <a:avLst/>
          </a:prstGeom>
        </p:spPr>
      </p:pic>
      <p:sp>
        <p:nvSpPr>
          <p:cNvPr id="10" name="Rectangle 9"/>
          <p:cNvSpPr/>
          <p:nvPr/>
        </p:nvSpPr>
        <p:spPr>
          <a:xfrm>
            <a:off x="5643418" y="5745773"/>
            <a:ext cx="6096000" cy="923330"/>
          </a:xfrm>
          <a:prstGeom prst="rect">
            <a:avLst/>
          </a:prstGeom>
          <a:solidFill>
            <a:schemeClr val="accent2">
              <a:lumMod val="40000"/>
              <a:lumOff val="60000"/>
            </a:schemeClr>
          </a:solidFill>
        </p:spPr>
        <p:txBody>
          <a:bodyPr>
            <a:spAutoFit/>
          </a:bodyPr>
          <a:lstStyle/>
          <a:p>
            <a:pPr algn="ctr"/>
            <a:r>
              <a:rPr lang="en-GB" dirty="0" smtClean="0"/>
              <a:t>These were previously Statutory but they were made non-stat in 2023. As a school we still administer these to inform our own assessment. </a:t>
            </a:r>
            <a:endParaRPr lang="en-GB" dirty="0"/>
          </a:p>
        </p:txBody>
      </p:sp>
    </p:spTree>
    <p:extLst>
      <p:ext uri="{BB962C8B-B14F-4D97-AF65-F5344CB8AC3E}">
        <p14:creationId xmlns:p14="http://schemas.microsoft.com/office/powerpoint/2010/main" val="25816163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stretch>
            <a:fillRect/>
          </a:stretch>
        </p:blipFill>
        <p:spPr>
          <a:xfrm>
            <a:off x="8121490" y="560484"/>
            <a:ext cx="1948936" cy="2105933"/>
          </a:xfrm>
          <a:prstGeom prst="rect">
            <a:avLst/>
          </a:prstGeom>
        </p:spPr>
      </p:pic>
      <p:sp>
        <p:nvSpPr>
          <p:cNvPr id="2" name="Rectangle 1"/>
          <p:cNvSpPr/>
          <p:nvPr/>
        </p:nvSpPr>
        <p:spPr>
          <a:xfrm>
            <a:off x="205496" y="175948"/>
            <a:ext cx="8361405" cy="6093976"/>
          </a:xfrm>
          <a:prstGeom prst="rect">
            <a:avLst/>
          </a:prstGeom>
        </p:spPr>
        <p:txBody>
          <a:bodyPr wrap="square">
            <a:spAutoFit/>
          </a:bodyPr>
          <a:lstStyle/>
          <a:p>
            <a:pPr algn="ctr"/>
            <a:r>
              <a:rPr lang="en-GB" sz="4400" dirty="0">
                <a:solidFill>
                  <a:srgbClr val="FF0000"/>
                </a:solidFill>
                <a:latin typeface="Berlin Sans FB" panose="020E0602020502020306" pitchFamily="34" charset="0"/>
              </a:rPr>
              <a:t>Year </a:t>
            </a:r>
            <a:r>
              <a:rPr lang="en-GB" sz="4400" dirty="0" smtClean="0">
                <a:solidFill>
                  <a:srgbClr val="FF0000"/>
                </a:solidFill>
                <a:latin typeface="Berlin Sans FB" panose="020E0602020502020306" pitchFamily="34" charset="0"/>
              </a:rPr>
              <a:t>Three- Willow Classes</a:t>
            </a:r>
          </a:p>
          <a:p>
            <a:pPr marL="342900" indent="-342900">
              <a:buFont typeface="Arial" panose="020B0604020202020204" pitchFamily="34" charset="0"/>
              <a:buChar char="•"/>
            </a:pPr>
            <a:r>
              <a:rPr lang="en-GB" sz="2600" dirty="0">
                <a:latin typeface="Berlin Sans FB" panose="020E0602020502020306" pitchFamily="34" charset="0"/>
              </a:rPr>
              <a:t>p</a:t>
            </a:r>
            <a:r>
              <a:rPr lang="en-GB" sz="2600" dirty="0" smtClean="0">
                <a:latin typeface="Berlin Sans FB" panose="020E0602020502020306" pitchFamily="34" charset="0"/>
              </a:rPr>
              <a:t>honic </a:t>
            </a:r>
            <a:r>
              <a:rPr lang="en-GB" sz="2600" dirty="0">
                <a:latin typeface="Berlin Sans FB" panose="020E0602020502020306" pitchFamily="34" charset="0"/>
              </a:rPr>
              <a:t>a</a:t>
            </a:r>
            <a:r>
              <a:rPr lang="en-GB" sz="2600" dirty="0" smtClean="0">
                <a:latin typeface="Berlin Sans FB" panose="020E0602020502020306" pitchFamily="34" charset="0"/>
              </a:rPr>
              <a:t>ssessment- entry then half termly </a:t>
            </a:r>
            <a:r>
              <a:rPr lang="en-GB" sz="1600" dirty="0" smtClean="0">
                <a:latin typeface="Berlin Sans FB" panose="020E0602020502020306" pitchFamily="34" charset="0"/>
              </a:rPr>
              <a:t>(up to phase 6)</a:t>
            </a:r>
          </a:p>
          <a:p>
            <a:pPr marL="342900" indent="-342900">
              <a:buFont typeface="Arial" panose="020B0604020202020204" pitchFamily="34" charset="0"/>
              <a:buChar char="•"/>
            </a:pPr>
            <a:r>
              <a:rPr lang="en-GB" sz="2600" dirty="0">
                <a:latin typeface="Berlin Sans FB" panose="020E0602020502020306" pitchFamily="34" charset="0"/>
              </a:rPr>
              <a:t>h</a:t>
            </a:r>
            <a:r>
              <a:rPr lang="en-GB" sz="2600" dirty="0" smtClean="0">
                <a:latin typeface="Berlin Sans FB" panose="020E0602020502020306" pitchFamily="34" charset="0"/>
              </a:rPr>
              <a:t>igh </a:t>
            </a:r>
            <a:r>
              <a:rPr lang="en-GB" sz="2600" dirty="0">
                <a:latin typeface="Berlin Sans FB" panose="020E0602020502020306" pitchFamily="34" charset="0"/>
              </a:rPr>
              <a:t>f</a:t>
            </a:r>
            <a:r>
              <a:rPr lang="en-GB" sz="2600" dirty="0" smtClean="0">
                <a:latin typeface="Berlin Sans FB" panose="020E0602020502020306" pitchFamily="34" charset="0"/>
              </a:rPr>
              <a:t>requency words  from the “Forest Trail”- Reading and Spelling  </a:t>
            </a:r>
            <a:r>
              <a:rPr lang="en-GB" sz="2000" dirty="0" smtClean="0">
                <a:latin typeface="Berlin Sans FB" panose="020E0602020502020306" pitchFamily="34" charset="0"/>
              </a:rPr>
              <a:t>(or other Trails as appropriate)</a:t>
            </a:r>
          </a:p>
          <a:p>
            <a:pPr marL="457200" indent="-457200">
              <a:buFont typeface="Arial" panose="020B0604020202020204" pitchFamily="34" charset="0"/>
              <a:buChar char="•"/>
            </a:pPr>
            <a:r>
              <a:rPr lang="en-GB" sz="2600" dirty="0" smtClean="0">
                <a:latin typeface="Berlin Sans FB" panose="020E0602020502020306" pitchFamily="34" charset="0"/>
              </a:rPr>
              <a:t>reading </a:t>
            </a:r>
            <a:r>
              <a:rPr lang="en-GB" sz="2600" dirty="0">
                <a:latin typeface="Berlin Sans FB" panose="020E0602020502020306" pitchFamily="34" charset="0"/>
              </a:rPr>
              <a:t>s</a:t>
            </a:r>
            <a:r>
              <a:rPr lang="en-GB" sz="2600" dirty="0" smtClean="0">
                <a:latin typeface="Berlin Sans FB" panose="020E0602020502020306" pitchFamily="34" charset="0"/>
              </a:rPr>
              <a:t>tages monitored monthly</a:t>
            </a:r>
          </a:p>
          <a:p>
            <a:pPr marL="342900" indent="-342900">
              <a:buFont typeface="Arial" panose="020B0604020202020204" pitchFamily="34" charset="0"/>
              <a:buChar char="•"/>
            </a:pPr>
            <a:r>
              <a:rPr lang="en-GB" sz="2600" dirty="0" smtClean="0">
                <a:latin typeface="Berlin Sans FB" panose="020E0602020502020306" pitchFamily="34" charset="0"/>
              </a:rPr>
              <a:t>White Rose Maths end of unit assessments</a:t>
            </a:r>
          </a:p>
          <a:p>
            <a:pPr marL="342900" indent="-342900">
              <a:buFont typeface="Arial" panose="020B0604020202020204" pitchFamily="34" charset="0"/>
              <a:buChar char="•"/>
            </a:pPr>
            <a:r>
              <a:rPr lang="en-GB" sz="2600" dirty="0" smtClean="0">
                <a:latin typeface="Berlin Sans FB" panose="020E0602020502020306" pitchFamily="34" charset="0"/>
              </a:rPr>
              <a:t>STAR tests by Renaissance (or SELT)- from Autumn Term</a:t>
            </a:r>
          </a:p>
          <a:p>
            <a:pPr marL="342900" indent="-342900">
              <a:buFont typeface="Arial" panose="020B0604020202020204" pitchFamily="34" charset="0"/>
              <a:buChar char="•"/>
            </a:pPr>
            <a:r>
              <a:rPr lang="en-GB" sz="2600" dirty="0">
                <a:latin typeface="Berlin Sans FB" panose="020E0602020502020306" pitchFamily="34" charset="0"/>
              </a:rPr>
              <a:t>h</a:t>
            </a:r>
            <a:r>
              <a:rPr lang="en-GB" sz="2600" dirty="0" smtClean="0">
                <a:latin typeface="Berlin Sans FB" panose="020E0602020502020306" pitchFamily="34" charset="0"/>
              </a:rPr>
              <a:t>alf </a:t>
            </a:r>
            <a:r>
              <a:rPr lang="en-GB" sz="2600" dirty="0">
                <a:latin typeface="Berlin Sans FB" panose="020E0602020502020306" pitchFamily="34" charset="0"/>
              </a:rPr>
              <a:t>t</a:t>
            </a:r>
            <a:r>
              <a:rPr lang="en-GB" sz="2600" dirty="0" smtClean="0">
                <a:latin typeface="Berlin Sans FB" panose="020E0602020502020306" pitchFamily="34" charset="0"/>
              </a:rPr>
              <a:t>ermly independent writing tasks</a:t>
            </a:r>
          </a:p>
          <a:p>
            <a:pPr marL="342900" indent="-342900">
              <a:buFont typeface="Arial" panose="020B0604020202020204" pitchFamily="34" charset="0"/>
              <a:buChar char="•"/>
            </a:pPr>
            <a:r>
              <a:rPr lang="en-GB" sz="2600" dirty="0">
                <a:latin typeface="Berlin Sans FB" panose="020E0602020502020306" pitchFamily="34" charset="0"/>
              </a:rPr>
              <a:t>w</a:t>
            </a:r>
            <a:r>
              <a:rPr lang="en-GB" sz="2600" dirty="0" smtClean="0">
                <a:latin typeface="Berlin Sans FB" panose="020E0602020502020306" pitchFamily="34" charset="0"/>
              </a:rPr>
              <a:t>eekly “quizzes” on curriculum areas based on KO’s</a:t>
            </a:r>
          </a:p>
          <a:p>
            <a:pPr marL="342900" indent="-342900">
              <a:buFont typeface="Arial" panose="020B0604020202020204" pitchFamily="34" charset="0"/>
              <a:buChar char="•"/>
            </a:pPr>
            <a:r>
              <a:rPr lang="en-GB" sz="2800" dirty="0" smtClean="0">
                <a:latin typeface="Berlin Sans FB" panose="020E0602020502020306" pitchFamily="34" charset="0"/>
              </a:rPr>
              <a:t>termly </a:t>
            </a:r>
            <a:r>
              <a:rPr lang="en-GB" sz="2800" dirty="0">
                <a:latin typeface="Berlin Sans FB" panose="020E0602020502020306" pitchFamily="34" charset="0"/>
              </a:rPr>
              <a:t>foundation subject summative </a:t>
            </a:r>
            <a:r>
              <a:rPr lang="en-GB" sz="2800" dirty="0" smtClean="0">
                <a:latin typeface="Berlin Sans FB" panose="020E0602020502020306" pitchFamily="34" charset="0"/>
              </a:rPr>
              <a:t>judgments</a:t>
            </a:r>
          </a:p>
          <a:p>
            <a:pPr marL="342900" indent="-342900">
              <a:buFont typeface="Arial" panose="020B0604020202020204" pitchFamily="34" charset="0"/>
              <a:buChar char="•"/>
            </a:pPr>
            <a:r>
              <a:rPr lang="en-GB" sz="2800" dirty="0" smtClean="0">
                <a:latin typeface="Berlin Sans FB" panose="020E0602020502020306" pitchFamily="34" charset="0"/>
              </a:rPr>
              <a:t>SEND </a:t>
            </a:r>
            <a:r>
              <a:rPr lang="en-GB" sz="2800" dirty="0">
                <a:latin typeface="Berlin Sans FB" panose="020E0602020502020306" pitchFamily="34" charset="0"/>
              </a:rPr>
              <a:t>plans </a:t>
            </a:r>
          </a:p>
          <a:p>
            <a:pPr marL="342900" indent="-342900">
              <a:buFont typeface="Arial" panose="020B0604020202020204" pitchFamily="34" charset="0"/>
              <a:buChar char="•"/>
            </a:pPr>
            <a:r>
              <a:rPr lang="en-GB" sz="2800" dirty="0">
                <a:latin typeface="Berlin Sans FB" panose="020E0602020502020306" pitchFamily="34" charset="0"/>
              </a:rPr>
              <a:t>reports to parents with targets </a:t>
            </a:r>
          </a:p>
          <a:p>
            <a:pPr marL="342900" indent="-342900">
              <a:buFont typeface="Arial" panose="020B0604020202020204" pitchFamily="34" charset="0"/>
              <a:buChar char="•"/>
            </a:pPr>
            <a:endParaRPr lang="en-GB" sz="2800" dirty="0">
              <a:latin typeface="Berlin Sans FB" panose="020E0602020502020306" pitchFamily="34" charset="0"/>
            </a:endParaRPr>
          </a:p>
          <a:p>
            <a:pPr marL="342900" indent="-342900">
              <a:buFont typeface="Arial" panose="020B0604020202020204" pitchFamily="34" charset="0"/>
              <a:buChar char="•"/>
            </a:pPr>
            <a:endParaRPr lang="en-GB" sz="2600" dirty="0">
              <a:latin typeface="Berlin Sans FB" panose="020E0602020502020306" pitchFamily="34" charset="0"/>
            </a:endParaRPr>
          </a:p>
        </p:txBody>
      </p:sp>
      <p:pic>
        <p:nvPicPr>
          <p:cNvPr id="15" name="Picture 14"/>
          <p:cNvPicPr>
            <a:picLocks noChangeAspect="1"/>
          </p:cNvPicPr>
          <p:nvPr/>
        </p:nvPicPr>
        <p:blipFill>
          <a:blip r:embed="rId3"/>
          <a:stretch>
            <a:fillRect/>
          </a:stretch>
        </p:blipFill>
        <p:spPr>
          <a:xfrm>
            <a:off x="9899607" y="175948"/>
            <a:ext cx="1382214" cy="1437503"/>
          </a:xfrm>
          <a:prstGeom prst="rect">
            <a:avLst/>
          </a:prstGeom>
        </p:spPr>
      </p:pic>
      <p:pic>
        <p:nvPicPr>
          <p:cNvPr id="16" name="Picture 15"/>
          <p:cNvPicPr>
            <a:picLocks noChangeAspect="1"/>
          </p:cNvPicPr>
          <p:nvPr/>
        </p:nvPicPr>
        <p:blipFill>
          <a:blip r:embed="rId4"/>
          <a:stretch>
            <a:fillRect/>
          </a:stretch>
        </p:blipFill>
        <p:spPr>
          <a:xfrm>
            <a:off x="10971112" y="646787"/>
            <a:ext cx="1038411" cy="862409"/>
          </a:xfrm>
          <a:prstGeom prst="rect">
            <a:avLst/>
          </a:prstGeom>
        </p:spPr>
      </p:pic>
      <p:pic>
        <p:nvPicPr>
          <p:cNvPr id="3" name="Picture 2"/>
          <p:cNvPicPr>
            <a:picLocks noChangeAspect="1"/>
          </p:cNvPicPr>
          <p:nvPr/>
        </p:nvPicPr>
        <p:blipFill>
          <a:blip r:embed="rId5"/>
          <a:stretch>
            <a:fillRect/>
          </a:stretch>
        </p:blipFill>
        <p:spPr>
          <a:xfrm rot="391398">
            <a:off x="10009421" y="1990479"/>
            <a:ext cx="1858975" cy="25903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6"/>
          <a:stretch>
            <a:fillRect/>
          </a:stretch>
        </p:blipFill>
        <p:spPr>
          <a:xfrm>
            <a:off x="8325731" y="4121707"/>
            <a:ext cx="3489389" cy="24280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7"/>
          <a:stretch>
            <a:fillRect/>
          </a:stretch>
        </p:blipFill>
        <p:spPr>
          <a:xfrm>
            <a:off x="8542637" y="2661922"/>
            <a:ext cx="1744695" cy="1247487"/>
          </a:xfrm>
          <a:prstGeom prst="rect">
            <a:avLst/>
          </a:prstGeom>
        </p:spPr>
      </p:pic>
      <p:pic>
        <p:nvPicPr>
          <p:cNvPr id="7" name="Picture 6"/>
          <p:cNvPicPr>
            <a:picLocks noChangeAspect="1"/>
          </p:cNvPicPr>
          <p:nvPr/>
        </p:nvPicPr>
        <p:blipFill rotWithShape="1">
          <a:blip r:embed="rId8"/>
          <a:srcRect l="4274" t="7185" r="3451" b="5286"/>
          <a:stretch/>
        </p:blipFill>
        <p:spPr>
          <a:xfrm rot="20868352">
            <a:off x="5811691" y="4731037"/>
            <a:ext cx="2577425" cy="1728941"/>
          </a:xfrm>
          <a:prstGeom prst="rect">
            <a:avLst/>
          </a:prstGeom>
        </p:spPr>
      </p:pic>
      <p:pic>
        <p:nvPicPr>
          <p:cNvPr id="8" name="Picture 7"/>
          <p:cNvPicPr>
            <a:picLocks noChangeAspect="1"/>
          </p:cNvPicPr>
          <p:nvPr/>
        </p:nvPicPr>
        <p:blipFill>
          <a:blip r:embed="rId9"/>
          <a:stretch>
            <a:fillRect/>
          </a:stretch>
        </p:blipFill>
        <p:spPr>
          <a:xfrm>
            <a:off x="4069052" y="5335723"/>
            <a:ext cx="1592122" cy="1447870"/>
          </a:xfrm>
          <a:prstGeom prst="rect">
            <a:avLst/>
          </a:prstGeom>
        </p:spPr>
      </p:pic>
    </p:spTree>
    <p:extLst>
      <p:ext uri="{BB962C8B-B14F-4D97-AF65-F5344CB8AC3E}">
        <p14:creationId xmlns:p14="http://schemas.microsoft.com/office/powerpoint/2010/main" val="25845964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917989" y="4937888"/>
            <a:ext cx="1660953" cy="1815882"/>
          </a:xfrm>
          <a:prstGeom prst="rect">
            <a:avLst/>
          </a:prstGeom>
          <a:solidFill>
            <a:schemeClr val="accent1">
              <a:lumMod val="20000"/>
              <a:lumOff val="80000"/>
            </a:schemeClr>
          </a:solidFill>
        </p:spPr>
        <p:txBody>
          <a:bodyPr wrap="square" rtlCol="0">
            <a:spAutoFit/>
          </a:bodyPr>
          <a:lstStyle/>
          <a:p>
            <a:pPr algn="ctr"/>
            <a:r>
              <a:rPr lang="en-GB" sz="1600" b="1" dirty="0" smtClean="0">
                <a:solidFill>
                  <a:srgbClr val="7030A0"/>
                </a:solidFill>
                <a:latin typeface="Arial Rounded MT Bold" panose="020F0704030504030204" pitchFamily="34" charset="0"/>
              </a:rPr>
              <a:t>Daily Formative Assessment happens  as part of the teaching process. </a:t>
            </a:r>
            <a:endParaRPr lang="en-GB" sz="1600" b="1" dirty="0">
              <a:solidFill>
                <a:srgbClr val="7030A0"/>
              </a:solidFill>
              <a:latin typeface="Arial Rounded MT Bold" panose="020F0704030504030204" pitchFamily="34" charset="0"/>
            </a:endParaRPr>
          </a:p>
        </p:txBody>
      </p:sp>
      <p:pic>
        <p:nvPicPr>
          <p:cNvPr id="4" name="Picture 3"/>
          <p:cNvPicPr>
            <a:picLocks noChangeAspect="1"/>
          </p:cNvPicPr>
          <p:nvPr/>
        </p:nvPicPr>
        <p:blipFill>
          <a:blip r:embed="rId2"/>
          <a:stretch>
            <a:fillRect/>
          </a:stretch>
        </p:blipFill>
        <p:spPr>
          <a:xfrm>
            <a:off x="8211775" y="2295222"/>
            <a:ext cx="3760573" cy="2547788"/>
          </a:xfrm>
          <a:prstGeom prst="rect">
            <a:avLst/>
          </a:prstGeom>
        </p:spPr>
      </p:pic>
      <p:pic>
        <p:nvPicPr>
          <p:cNvPr id="14" name="Picture 13"/>
          <p:cNvPicPr>
            <a:picLocks noChangeAspect="1"/>
          </p:cNvPicPr>
          <p:nvPr/>
        </p:nvPicPr>
        <p:blipFill>
          <a:blip r:embed="rId3"/>
          <a:stretch>
            <a:fillRect/>
          </a:stretch>
        </p:blipFill>
        <p:spPr>
          <a:xfrm>
            <a:off x="7950671" y="237523"/>
            <a:ext cx="1948936" cy="2105933"/>
          </a:xfrm>
          <a:prstGeom prst="rect">
            <a:avLst/>
          </a:prstGeom>
        </p:spPr>
      </p:pic>
      <p:sp>
        <p:nvSpPr>
          <p:cNvPr id="2" name="Rectangle 1"/>
          <p:cNvSpPr/>
          <p:nvPr/>
        </p:nvSpPr>
        <p:spPr>
          <a:xfrm>
            <a:off x="121348" y="187139"/>
            <a:ext cx="8361405" cy="6093976"/>
          </a:xfrm>
          <a:prstGeom prst="rect">
            <a:avLst/>
          </a:prstGeom>
        </p:spPr>
        <p:txBody>
          <a:bodyPr wrap="square">
            <a:spAutoFit/>
          </a:bodyPr>
          <a:lstStyle/>
          <a:p>
            <a:pPr algn="ctr"/>
            <a:r>
              <a:rPr lang="en-GB" sz="4400" dirty="0">
                <a:solidFill>
                  <a:srgbClr val="FF0000"/>
                </a:solidFill>
                <a:latin typeface="Berlin Sans FB" panose="020E0602020502020306" pitchFamily="34" charset="0"/>
              </a:rPr>
              <a:t>Year </a:t>
            </a:r>
            <a:r>
              <a:rPr lang="en-GB" sz="4400" dirty="0" smtClean="0">
                <a:solidFill>
                  <a:srgbClr val="FF0000"/>
                </a:solidFill>
                <a:latin typeface="Berlin Sans FB" panose="020E0602020502020306" pitchFamily="34" charset="0"/>
              </a:rPr>
              <a:t>Four- Oak Classes</a:t>
            </a:r>
          </a:p>
          <a:p>
            <a:pPr marL="342900" indent="-342900">
              <a:buFont typeface="Arial" panose="020B0604020202020204" pitchFamily="34" charset="0"/>
              <a:buChar char="•"/>
            </a:pPr>
            <a:r>
              <a:rPr lang="en-GB" sz="2600" dirty="0">
                <a:latin typeface="Berlin Sans FB" panose="020E0602020502020306" pitchFamily="34" charset="0"/>
              </a:rPr>
              <a:t>p</a:t>
            </a:r>
            <a:r>
              <a:rPr lang="en-GB" sz="2600" dirty="0" smtClean="0">
                <a:latin typeface="Berlin Sans FB" panose="020E0602020502020306" pitchFamily="34" charset="0"/>
              </a:rPr>
              <a:t>honic </a:t>
            </a:r>
            <a:r>
              <a:rPr lang="en-GB" sz="2600" dirty="0">
                <a:latin typeface="Berlin Sans FB" panose="020E0602020502020306" pitchFamily="34" charset="0"/>
              </a:rPr>
              <a:t>a</a:t>
            </a:r>
            <a:r>
              <a:rPr lang="en-GB" sz="2600" dirty="0" smtClean="0">
                <a:latin typeface="Berlin Sans FB" panose="020E0602020502020306" pitchFamily="34" charset="0"/>
              </a:rPr>
              <a:t>ssessment- entry then half termly </a:t>
            </a:r>
            <a:r>
              <a:rPr lang="en-GB" sz="1600" dirty="0" smtClean="0">
                <a:latin typeface="Berlin Sans FB" panose="020E0602020502020306" pitchFamily="34" charset="0"/>
              </a:rPr>
              <a:t>(up to phase 6)</a:t>
            </a:r>
          </a:p>
          <a:p>
            <a:pPr marL="342900" indent="-342900">
              <a:buFont typeface="Arial" panose="020B0604020202020204" pitchFamily="34" charset="0"/>
              <a:buChar char="•"/>
            </a:pPr>
            <a:r>
              <a:rPr lang="en-GB" sz="2600" dirty="0">
                <a:latin typeface="Berlin Sans FB" panose="020E0602020502020306" pitchFamily="34" charset="0"/>
              </a:rPr>
              <a:t>h</a:t>
            </a:r>
            <a:r>
              <a:rPr lang="en-GB" sz="2600" dirty="0" smtClean="0">
                <a:latin typeface="Berlin Sans FB" panose="020E0602020502020306" pitchFamily="34" charset="0"/>
              </a:rPr>
              <a:t>igh </a:t>
            </a:r>
            <a:r>
              <a:rPr lang="en-GB" sz="2600" dirty="0">
                <a:latin typeface="Berlin Sans FB" panose="020E0602020502020306" pitchFamily="34" charset="0"/>
              </a:rPr>
              <a:t>f</a:t>
            </a:r>
            <a:r>
              <a:rPr lang="en-GB" sz="2600" dirty="0" smtClean="0">
                <a:latin typeface="Berlin Sans FB" panose="020E0602020502020306" pitchFamily="34" charset="0"/>
              </a:rPr>
              <a:t>requency words  from the “Forest Trail”- Reading and Spelling  </a:t>
            </a:r>
            <a:r>
              <a:rPr lang="en-GB" sz="2000" dirty="0" smtClean="0">
                <a:latin typeface="Berlin Sans FB" panose="020E0602020502020306" pitchFamily="34" charset="0"/>
              </a:rPr>
              <a:t>(or other Trails as appropriate)</a:t>
            </a:r>
          </a:p>
          <a:p>
            <a:pPr marL="457200" indent="-457200">
              <a:buFont typeface="Arial" panose="020B0604020202020204" pitchFamily="34" charset="0"/>
              <a:buChar char="•"/>
            </a:pPr>
            <a:r>
              <a:rPr lang="en-GB" sz="2600" dirty="0" smtClean="0">
                <a:latin typeface="Berlin Sans FB" panose="020E0602020502020306" pitchFamily="34" charset="0"/>
              </a:rPr>
              <a:t>reading </a:t>
            </a:r>
            <a:r>
              <a:rPr lang="en-GB" sz="2600" dirty="0">
                <a:latin typeface="Berlin Sans FB" panose="020E0602020502020306" pitchFamily="34" charset="0"/>
              </a:rPr>
              <a:t>s</a:t>
            </a:r>
            <a:r>
              <a:rPr lang="en-GB" sz="2600" dirty="0" smtClean="0">
                <a:latin typeface="Berlin Sans FB" panose="020E0602020502020306" pitchFamily="34" charset="0"/>
              </a:rPr>
              <a:t>tages monitored monthly</a:t>
            </a:r>
          </a:p>
          <a:p>
            <a:pPr marL="342900" indent="-342900">
              <a:buFont typeface="Arial" panose="020B0604020202020204" pitchFamily="34" charset="0"/>
              <a:buChar char="•"/>
            </a:pPr>
            <a:r>
              <a:rPr lang="en-GB" sz="2600" dirty="0" smtClean="0">
                <a:latin typeface="Berlin Sans FB" panose="020E0602020502020306" pitchFamily="34" charset="0"/>
              </a:rPr>
              <a:t>White Rose Maths end of unit assessments</a:t>
            </a:r>
          </a:p>
          <a:p>
            <a:pPr marL="342900" indent="-342900">
              <a:buFont typeface="Arial" panose="020B0604020202020204" pitchFamily="34" charset="0"/>
              <a:buChar char="•"/>
            </a:pPr>
            <a:r>
              <a:rPr lang="en-GB" sz="2600" dirty="0" smtClean="0">
                <a:latin typeface="Berlin Sans FB" panose="020E0602020502020306" pitchFamily="34" charset="0"/>
              </a:rPr>
              <a:t>STAR tests by Renaissance (or SELT)- from Autumn Term</a:t>
            </a:r>
          </a:p>
          <a:p>
            <a:pPr marL="342900" indent="-342900">
              <a:buFont typeface="Arial" panose="020B0604020202020204" pitchFamily="34" charset="0"/>
              <a:buChar char="•"/>
            </a:pPr>
            <a:r>
              <a:rPr lang="en-GB" sz="2600" dirty="0">
                <a:latin typeface="Berlin Sans FB" panose="020E0602020502020306" pitchFamily="34" charset="0"/>
              </a:rPr>
              <a:t>h</a:t>
            </a:r>
            <a:r>
              <a:rPr lang="en-GB" sz="2600" dirty="0" smtClean="0">
                <a:latin typeface="Berlin Sans FB" panose="020E0602020502020306" pitchFamily="34" charset="0"/>
              </a:rPr>
              <a:t>alf </a:t>
            </a:r>
            <a:r>
              <a:rPr lang="en-GB" sz="2600" dirty="0">
                <a:latin typeface="Berlin Sans FB" panose="020E0602020502020306" pitchFamily="34" charset="0"/>
              </a:rPr>
              <a:t>t</a:t>
            </a:r>
            <a:r>
              <a:rPr lang="en-GB" sz="2600" dirty="0" smtClean="0">
                <a:latin typeface="Berlin Sans FB" panose="020E0602020502020306" pitchFamily="34" charset="0"/>
              </a:rPr>
              <a:t>ermly independent writing tasks</a:t>
            </a:r>
          </a:p>
          <a:p>
            <a:pPr marL="342900" indent="-342900">
              <a:buFont typeface="Arial" panose="020B0604020202020204" pitchFamily="34" charset="0"/>
              <a:buChar char="•"/>
            </a:pPr>
            <a:r>
              <a:rPr lang="en-GB" sz="2600" dirty="0">
                <a:latin typeface="Berlin Sans FB" panose="020E0602020502020306" pitchFamily="34" charset="0"/>
              </a:rPr>
              <a:t>w</a:t>
            </a:r>
            <a:r>
              <a:rPr lang="en-GB" sz="2600" dirty="0" smtClean="0">
                <a:latin typeface="Berlin Sans FB" panose="020E0602020502020306" pitchFamily="34" charset="0"/>
              </a:rPr>
              <a:t>eekly “</a:t>
            </a:r>
            <a:r>
              <a:rPr lang="en-GB" sz="2600" dirty="0">
                <a:latin typeface="Berlin Sans FB" panose="020E0602020502020306" pitchFamily="34" charset="0"/>
              </a:rPr>
              <a:t>quizzes”- curriculum areas </a:t>
            </a:r>
            <a:r>
              <a:rPr lang="en-GB" sz="2600" dirty="0" smtClean="0">
                <a:latin typeface="Berlin Sans FB" panose="020E0602020502020306" pitchFamily="34" charset="0"/>
              </a:rPr>
              <a:t>-based </a:t>
            </a:r>
            <a:r>
              <a:rPr lang="en-GB" sz="2600" dirty="0">
                <a:latin typeface="Berlin Sans FB" panose="020E0602020502020306" pitchFamily="34" charset="0"/>
              </a:rPr>
              <a:t>on </a:t>
            </a:r>
            <a:r>
              <a:rPr lang="en-GB" sz="2600" dirty="0" smtClean="0">
                <a:latin typeface="Berlin Sans FB" panose="020E0602020502020306" pitchFamily="34" charset="0"/>
              </a:rPr>
              <a:t>KOs</a:t>
            </a:r>
          </a:p>
          <a:p>
            <a:pPr marL="342900" indent="-342900">
              <a:buFont typeface="Arial" panose="020B0604020202020204" pitchFamily="34" charset="0"/>
              <a:buChar char="•"/>
            </a:pPr>
            <a:r>
              <a:rPr lang="en-GB" sz="2800" dirty="0" smtClean="0">
                <a:latin typeface="Berlin Sans FB" panose="020E0602020502020306" pitchFamily="34" charset="0"/>
              </a:rPr>
              <a:t>termly </a:t>
            </a:r>
            <a:r>
              <a:rPr lang="en-GB" sz="2800" dirty="0">
                <a:latin typeface="Berlin Sans FB" panose="020E0602020502020306" pitchFamily="34" charset="0"/>
              </a:rPr>
              <a:t>foundation subject summative </a:t>
            </a:r>
            <a:r>
              <a:rPr lang="en-GB" sz="2800" dirty="0" smtClean="0">
                <a:latin typeface="Berlin Sans FB" panose="020E0602020502020306" pitchFamily="34" charset="0"/>
              </a:rPr>
              <a:t>judgments</a:t>
            </a:r>
          </a:p>
          <a:p>
            <a:pPr marL="342900" indent="-342900">
              <a:buFont typeface="Arial" panose="020B0604020202020204" pitchFamily="34" charset="0"/>
              <a:buChar char="•"/>
            </a:pPr>
            <a:r>
              <a:rPr lang="en-GB" sz="2800" dirty="0" smtClean="0">
                <a:latin typeface="Berlin Sans FB" panose="020E0602020502020306" pitchFamily="34" charset="0"/>
              </a:rPr>
              <a:t>SEND </a:t>
            </a:r>
            <a:r>
              <a:rPr lang="en-GB" sz="2800" dirty="0">
                <a:latin typeface="Berlin Sans FB" panose="020E0602020502020306" pitchFamily="34" charset="0"/>
              </a:rPr>
              <a:t>plans </a:t>
            </a:r>
          </a:p>
          <a:p>
            <a:pPr marL="342900" indent="-342900">
              <a:buFont typeface="Arial" panose="020B0604020202020204" pitchFamily="34" charset="0"/>
              <a:buChar char="•"/>
            </a:pPr>
            <a:r>
              <a:rPr lang="en-GB" sz="2800" dirty="0">
                <a:latin typeface="Berlin Sans FB" panose="020E0602020502020306" pitchFamily="34" charset="0"/>
              </a:rPr>
              <a:t>reports to parents with targets </a:t>
            </a:r>
          </a:p>
          <a:p>
            <a:pPr marL="342900" indent="-342900">
              <a:buFont typeface="Arial" panose="020B0604020202020204" pitchFamily="34" charset="0"/>
              <a:buChar char="•"/>
            </a:pPr>
            <a:endParaRPr lang="en-GB" sz="2800" dirty="0">
              <a:latin typeface="Berlin Sans FB" panose="020E0602020502020306" pitchFamily="34" charset="0"/>
            </a:endParaRPr>
          </a:p>
          <a:p>
            <a:pPr marL="342900" indent="-342900">
              <a:buFont typeface="Arial" panose="020B0604020202020204" pitchFamily="34" charset="0"/>
              <a:buChar char="•"/>
            </a:pPr>
            <a:endParaRPr lang="en-GB" sz="2600" dirty="0">
              <a:latin typeface="Berlin Sans FB" panose="020E0602020502020306" pitchFamily="34" charset="0"/>
            </a:endParaRPr>
          </a:p>
        </p:txBody>
      </p:sp>
      <p:pic>
        <p:nvPicPr>
          <p:cNvPr id="15" name="Picture 14"/>
          <p:cNvPicPr>
            <a:picLocks noChangeAspect="1"/>
          </p:cNvPicPr>
          <p:nvPr/>
        </p:nvPicPr>
        <p:blipFill>
          <a:blip r:embed="rId4"/>
          <a:stretch>
            <a:fillRect/>
          </a:stretch>
        </p:blipFill>
        <p:spPr>
          <a:xfrm>
            <a:off x="9899607" y="175948"/>
            <a:ext cx="1382214" cy="1437503"/>
          </a:xfrm>
          <a:prstGeom prst="rect">
            <a:avLst/>
          </a:prstGeom>
        </p:spPr>
      </p:pic>
      <p:pic>
        <p:nvPicPr>
          <p:cNvPr id="16" name="Picture 15"/>
          <p:cNvPicPr>
            <a:picLocks noChangeAspect="1"/>
          </p:cNvPicPr>
          <p:nvPr/>
        </p:nvPicPr>
        <p:blipFill>
          <a:blip r:embed="rId5"/>
          <a:stretch>
            <a:fillRect/>
          </a:stretch>
        </p:blipFill>
        <p:spPr>
          <a:xfrm>
            <a:off x="10971112" y="646787"/>
            <a:ext cx="1038411" cy="862409"/>
          </a:xfrm>
          <a:prstGeom prst="rect">
            <a:avLst/>
          </a:prstGeom>
        </p:spPr>
      </p:pic>
      <p:pic>
        <p:nvPicPr>
          <p:cNvPr id="5" name="Picture 4"/>
          <p:cNvPicPr>
            <a:picLocks noChangeAspect="1"/>
          </p:cNvPicPr>
          <p:nvPr/>
        </p:nvPicPr>
        <p:blipFill rotWithShape="1">
          <a:blip r:embed="rId6"/>
          <a:srcRect l="3175" t="3210" r="3861"/>
          <a:stretch/>
        </p:blipFill>
        <p:spPr>
          <a:xfrm rot="21175197">
            <a:off x="6677311" y="4757822"/>
            <a:ext cx="2364261" cy="1742431"/>
          </a:xfrm>
          <a:prstGeom prst="rect">
            <a:avLst/>
          </a:prstGeom>
        </p:spPr>
      </p:pic>
      <p:pic>
        <p:nvPicPr>
          <p:cNvPr id="6" name="Picture 5"/>
          <p:cNvPicPr>
            <a:picLocks noChangeAspect="1"/>
          </p:cNvPicPr>
          <p:nvPr/>
        </p:nvPicPr>
        <p:blipFill>
          <a:blip r:embed="rId7"/>
          <a:stretch>
            <a:fillRect/>
          </a:stretch>
        </p:blipFill>
        <p:spPr>
          <a:xfrm>
            <a:off x="9011528" y="4669082"/>
            <a:ext cx="2960820" cy="2084688"/>
          </a:xfrm>
          <a:prstGeom prst="rect">
            <a:avLst/>
          </a:prstGeom>
        </p:spPr>
      </p:pic>
    </p:spTree>
    <p:extLst>
      <p:ext uri="{BB962C8B-B14F-4D97-AF65-F5344CB8AC3E}">
        <p14:creationId xmlns:p14="http://schemas.microsoft.com/office/powerpoint/2010/main" val="389900551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20165</TotalTime>
  <Words>2020</Words>
  <Application>Microsoft Office PowerPoint</Application>
  <PresentationFormat>Widescreen</PresentationFormat>
  <Paragraphs>181</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Arial Rounded MT Bold</vt:lpstr>
      <vt:lpstr>Berlin Sans FB</vt:lpstr>
      <vt:lpstr>Calibri</vt:lpstr>
      <vt:lpstr>Calibri Light</vt:lpstr>
      <vt:lpstr>museo-sans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straccia</dc:creator>
  <cp:lastModifiedBy>nicola straccia</cp:lastModifiedBy>
  <cp:revision>66</cp:revision>
  <dcterms:created xsi:type="dcterms:W3CDTF">2021-12-13T13:50:40Z</dcterms:created>
  <dcterms:modified xsi:type="dcterms:W3CDTF">2024-09-30T08:12:20Z</dcterms:modified>
</cp:coreProperties>
</file>