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7" r:id="rId4"/>
    <p:sldId id="291" r:id="rId5"/>
    <p:sldId id="292" r:id="rId6"/>
    <p:sldId id="293" r:id="rId7"/>
    <p:sldId id="294" r:id="rId8"/>
    <p:sldId id="295" r:id="rId9"/>
    <p:sldId id="296" r:id="rId10"/>
    <p:sldId id="258" r:id="rId11"/>
    <p:sldId id="297" r:id="rId12"/>
    <p:sldId id="299" r:id="rId13"/>
    <p:sldId id="298" r:id="rId14"/>
    <p:sldId id="259" r:id="rId15"/>
    <p:sldId id="261" r:id="rId16"/>
    <p:sldId id="270" r:id="rId17"/>
    <p:sldId id="300" r:id="rId18"/>
    <p:sldId id="263" r:id="rId19"/>
    <p:sldId id="269" r:id="rId20"/>
    <p:sldId id="26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15"/>
  </p:normalViewPr>
  <p:slideViewPr>
    <p:cSldViewPr>
      <p:cViewPr varScale="1">
        <p:scale>
          <a:sx n="109" d="100"/>
          <a:sy n="109" d="100"/>
        </p:scale>
        <p:origin x="16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7764621" y="1174097"/>
            <a:ext cx="2286000" cy="381000"/>
          </a:xfrm>
        </p:spPr>
        <p:txBody>
          <a:bodyPr/>
          <a:lstStyle/>
          <a:p>
            <a:fld id="{C90E043B-3E7D-4B10-B2DE-44723C75179D}" type="datetimeFigureOut">
              <a:rPr lang="en-GB" smtClean="0"/>
              <a:pPr/>
              <a:t>14/09/2022</a:t>
            </a:fld>
            <a:endParaRPr lang="en-GB" dirty="0"/>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dirty="0"/>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D4E9593D-944A-450E-A045-C034CEEC0EE8}"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C90E043B-3E7D-4B10-B2DE-44723C75179D}" type="datetimeFigureOut">
              <a:rPr lang="en-GB" smtClean="0"/>
              <a:pPr/>
              <a:t>14/09/2022</a:t>
            </a:fld>
            <a:endParaRPr lang="en-GB" dirty="0"/>
          </a:p>
        </p:txBody>
      </p:sp>
      <p:sp>
        <p:nvSpPr>
          <p:cNvPr id="9" name="Slide Number Placeholder 8"/>
          <p:cNvSpPr>
            <a:spLocks noGrp="1"/>
          </p:cNvSpPr>
          <p:nvPr>
            <p:ph type="sldNum" sz="quarter" idx="15"/>
          </p:nvPr>
        </p:nvSpPr>
        <p:spPr/>
        <p:txBody>
          <a:bodyPr rtlCol="0"/>
          <a:lstStyle/>
          <a:p>
            <a:fld id="{D4E9593D-944A-450E-A045-C034CEEC0EE8}" type="slidenum">
              <a:rPr lang="en-GB" smtClean="0"/>
              <a:pPr/>
              <a:t>‹#›</a:t>
            </a:fld>
            <a:endParaRPr lang="en-GB" dirty="0"/>
          </a:p>
        </p:txBody>
      </p:sp>
      <p:sp>
        <p:nvSpPr>
          <p:cNvPr id="10" name="Footer Placeholder 9"/>
          <p:cNvSpPr>
            <a:spLocks noGrp="1"/>
          </p:cNvSpPr>
          <p:nvPr>
            <p:ph type="ftr" sz="quarter" idx="16"/>
          </p:nvPr>
        </p:nvSpPr>
        <p:spPr/>
        <p:txBody>
          <a:bodyPr rtlCol="0"/>
          <a:lstStyle/>
          <a:p>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90E043B-3E7D-4B10-B2DE-44723C75179D}" type="datetimeFigureOut">
              <a:rPr lang="en-GB" smtClean="0"/>
              <a:pPr/>
              <a:t>14/09/2022</a:t>
            </a:fld>
            <a:endParaRPr lang="en-GB" dirty="0"/>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dirty="0"/>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Slide Number Placeholder 5"/>
          <p:cNvSpPr>
            <a:spLocks noGrp="1"/>
          </p:cNvSpPr>
          <p:nvPr>
            <p:ph type="sldNum" sz="quarter" idx="12"/>
          </p:nvPr>
        </p:nvSpPr>
        <p:spPr bwMode="auto">
          <a:xfrm>
            <a:off x="1340616" y="4928702"/>
            <a:ext cx="609600" cy="517524"/>
          </a:xfrm>
        </p:spPr>
        <p:txBody>
          <a:bodyPr/>
          <a:lstStyle/>
          <a:p>
            <a:fld id="{D4E9593D-944A-450E-A045-C034CEEC0EE8}"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C90E043B-3E7D-4B10-B2DE-44723C75179D}" type="datetimeFigureOut">
              <a:rPr lang="en-GB" smtClean="0"/>
              <a:pPr/>
              <a:t>14/09/2022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4E9593D-944A-450E-A045-C034CEEC0EE8}" type="slidenum">
              <a:rPr lang="en-GB" smtClean="0"/>
              <a:pPr/>
              <a:t>‹#›</a:t>
            </a:fld>
            <a:endParaRPr lang="en-GB" dirty="0"/>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C90E043B-3E7D-4B10-B2DE-44723C75179D}" type="datetimeFigureOut">
              <a:rPr lang="en-GB" smtClean="0"/>
              <a:pPr/>
              <a:t>14/09/2022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4E9593D-944A-450E-A045-C034CEEC0EE8}" type="slidenum">
              <a:rPr lang="en-GB" smtClean="0"/>
              <a:pPr/>
              <a:t>‹#›</a:t>
            </a:fld>
            <a:endParaRPr lang="en-GB" dirty="0"/>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C90E043B-3E7D-4B10-B2DE-44723C75179D}" type="datetimeFigureOut">
              <a:rPr lang="en-GB" smtClean="0"/>
              <a:pPr/>
              <a:t>14/09/2022</a:t>
            </a:fld>
            <a:endParaRPr lang="en-GB" dirty="0"/>
          </a:p>
        </p:txBody>
      </p:sp>
      <p:sp>
        <p:nvSpPr>
          <p:cNvPr id="7" name="Slide Number Placeholder 6"/>
          <p:cNvSpPr>
            <a:spLocks noGrp="1"/>
          </p:cNvSpPr>
          <p:nvPr>
            <p:ph type="sldNum" sz="quarter" idx="11"/>
          </p:nvPr>
        </p:nvSpPr>
        <p:spPr/>
        <p:txBody>
          <a:bodyPr rtlCol="0"/>
          <a:lstStyle/>
          <a:p>
            <a:fld id="{D4E9593D-944A-450E-A045-C034CEEC0EE8}" type="slidenum">
              <a:rPr lang="en-GB" smtClean="0"/>
              <a:pPr/>
              <a:t>‹#›</a:t>
            </a:fld>
            <a:endParaRPr lang="en-GB" dirty="0"/>
          </a:p>
        </p:txBody>
      </p:sp>
      <p:sp>
        <p:nvSpPr>
          <p:cNvPr id="8" name="Footer Placeholder 7"/>
          <p:cNvSpPr>
            <a:spLocks noGrp="1"/>
          </p:cNvSpPr>
          <p:nvPr>
            <p:ph type="ftr" sz="quarter" idx="12"/>
          </p:nvPr>
        </p:nvSpPr>
        <p:spPr/>
        <p:txBody>
          <a:bodyPr rtlCol="0"/>
          <a:lstStyle/>
          <a:p>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0E043B-3E7D-4B10-B2DE-44723C75179D}" type="datetimeFigureOut">
              <a:rPr lang="en-GB" smtClean="0"/>
              <a:pPr/>
              <a:t>14/09/2022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4E9593D-944A-450E-A045-C034CEEC0EE8}"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C90E043B-3E7D-4B10-B2DE-44723C75179D}" type="datetimeFigureOut">
              <a:rPr lang="en-GB" smtClean="0"/>
              <a:pPr/>
              <a:t>14/09/2022</a:t>
            </a:fld>
            <a:endParaRPr lang="en-GB" dirty="0"/>
          </a:p>
        </p:txBody>
      </p:sp>
      <p:sp>
        <p:nvSpPr>
          <p:cNvPr id="22" name="Slide Number Placeholder 21"/>
          <p:cNvSpPr>
            <a:spLocks noGrp="1"/>
          </p:cNvSpPr>
          <p:nvPr>
            <p:ph type="sldNum" sz="quarter" idx="15"/>
          </p:nvPr>
        </p:nvSpPr>
        <p:spPr/>
        <p:txBody>
          <a:bodyPr rtlCol="0"/>
          <a:lstStyle/>
          <a:p>
            <a:fld id="{D4E9593D-944A-450E-A045-C034CEEC0EE8}" type="slidenum">
              <a:rPr lang="en-GB" smtClean="0"/>
              <a:pPr/>
              <a:t>‹#›</a:t>
            </a:fld>
            <a:endParaRPr lang="en-GB" dirty="0"/>
          </a:p>
        </p:txBody>
      </p:sp>
      <p:sp>
        <p:nvSpPr>
          <p:cNvPr id="23" name="Footer Placeholder 22"/>
          <p:cNvSpPr>
            <a:spLocks noGrp="1"/>
          </p:cNvSpPr>
          <p:nvPr>
            <p:ph type="ftr" sz="quarter" idx="16"/>
          </p:nvPr>
        </p:nvSpPr>
        <p:spPr/>
        <p:txBody>
          <a:bodyPr rtlCol="0"/>
          <a:lstStyle/>
          <a:p>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dirty="0"/>
              <a:t>Click icon to add picture</a:t>
            </a:r>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C90E043B-3E7D-4B10-B2DE-44723C75179D}" type="datetimeFigureOut">
              <a:rPr lang="en-GB" smtClean="0"/>
              <a:pPr/>
              <a:t>14/09/2022</a:t>
            </a:fld>
            <a:endParaRPr lang="en-GB" dirty="0"/>
          </a:p>
        </p:txBody>
      </p:sp>
      <p:sp>
        <p:nvSpPr>
          <p:cNvPr id="18" name="Slide Number Placeholder 17"/>
          <p:cNvSpPr>
            <a:spLocks noGrp="1"/>
          </p:cNvSpPr>
          <p:nvPr>
            <p:ph type="sldNum" sz="quarter" idx="11"/>
          </p:nvPr>
        </p:nvSpPr>
        <p:spPr/>
        <p:txBody>
          <a:bodyPr rtlCol="0"/>
          <a:lstStyle/>
          <a:p>
            <a:fld id="{D4E9593D-944A-450E-A045-C034CEEC0EE8}" type="slidenum">
              <a:rPr lang="en-GB" smtClean="0"/>
              <a:pPr/>
              <a:t>‹#›</a:t>
            </a:fld>
            <a:endParaRPr lang="en-GB" dirty="0"/>
          </a:p>
        </p:txBody>
      </p:sp>
      <p:sp>
        <p:nvSpPr>
          <p:cNvPr id="21" name="Footer Placeholder 20"/>
          <p:cNvSpPr>
            <a:spLocks noGrp="1"/>
          </p:cNvSpPr>
          <p:nvPr>
            <p:ph type="ftr" sz="quarter" idx="12"/>
          </p:nvPr>
        </p:nvSpPr>
        <p:spPr/>
        <p:txBody>
          <a:bodyPr rtlCol="0"/>
          <a:lstStyle/>
          <a:p>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90E043B-3E7D-4B10-B2DE-44723C75179D}" type="datetimeFigureOut">
              <a:rPr lang="en-GB" smtClean="0"/>
              <a:pPr/>
              <a:t>14/09/2022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4E9593D-944A-450E-A045-C034CEEC0EE8}"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90E043B-3E7D-4B10-B2DE-44723C75179D}" type="datetimeFigureOut">
              <a:rPr lang="en-GB" smtClean="0"/>
              <a:pPr/>
              <a:t>14/09/2022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4E9593D-944A-450E-A045-C034CEEC0EE8}"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90E043B-3E7D-4B10-B2DE-44723C75179D}" type="datetimeFigureOut">
              <a:rPr lang="en-GB" smtClean="0"/>
              <a:pPr/>
              <a:t>14/09/2022</a:t>
            </a:fld>
            <a:endParaRPr lang="en-GB" dirty="0"/>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dirty="0"/>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4E9593D-944A-450E-A045-C034CEEC0EE8}"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ksblMiliA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3687" b="100000" l="0" r="100000"/>
                    </a14:imgEffect>
                  </a14:imgLayer>
                </a14:imgProps>
              </a:ext>
            </a:extLst>
          </a:blip>
          <a:stretch>
            <a:fillRect/>
          </a:stretch>
        </p:blipFill>
        <p:spPr>
          <a:xfrm>
            <a:off x="1352347" y="2348880"/>
            <a:ext cx="6626288" cy="1753542"/>
          </a:xfrm>
          <a:prstGeom prst="rect">
            <a:avLst/>
          </a:prstGeom>
        </p:spPr>
      </p:pic>
      <p:sp>
        <p:nvSpPr>
          <p:cNvPr id="2" name="Title 1"/>
          <p:cNvSpPr>
            <a:spLocks noGrp="1"/>
          </p:cNvSpPr>
          <p:nvPr>
            <p:ph type="ctrTitle"/>
          </p:nvPr>
        </p:nvSpPr>
        <p:spPr>
          <a:xfrm>
            <a:off x="2051720" y="617240"/>
            <a:ext cx="6172200" cy="1584176"/>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a:r>
              <a:rPr lang="en-GB" sz="3600" dirty="0">
                <a:latin typeface="Comic Sans MS" pitchFamily="66" charset="0"/>
              </a:rPr>
              <a:t> Phonics  </a:t>
            </a:r>
            <a:br>
              <a:rPr lang="en-GB" sz="3600" dirty="0">
                <a:latin typeface="Comic Sans MS" pitchFamily="66" charset="0"/>
              </a:rPr>
            </a:br>
            <a:r>
              <a:rPr lang="en-GB" sz="3600" dirty="0">
                <a:latin typeface="Comic Sans MS" pitchFamily="66" charset="0"/>
              </a:rPr>
              <a:t>AT </a:t>
            </a:r>
            <a:br>
              <a:rPr lang="en-GB" sz="3600" dirty="0">
                <a:latin typeface="Comic Sans MS" pitchFamily="66" charset="0"/>
              </a:rPr>
            </a:br>
            <a:r>
              <a:rPr lang="en-GB" sz="3600" dirty="0">
                <a:latin typeface="Comic Sans MS" pitchFamily="66" charset="0"/>
              </a:rPr>
              <a:t>Marston Moreteyne school</a:t>
            </a:r>
          </a:p>
        </p:txBody>
      </p:sp>
      <p:sp>
        <p:nvSpPr>
          <p:cNvPr id="3" name="Subtitle 2"/>
          <p:cNvSpPr>
            <a:spLocks noGrp="1"/>
          </p:cNvSpPr>
          <p:nvPr>
            <p:ph type="subTitle" idx="1"/>
          </p:nvPr>
        </p:nvSpPr>
        <p:spPr>
          <a:xfrm>
            <a:off x="2195736" y="4941168"/>
            <a:ext cx="6172200" cy="1371600"/>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GB" sz="3600" dirty="0">
                <a:latin typeface="Comic Sans MS" pitchFamily="66" charset="0"/>
              </a:rPr>
              <a:t>Non-negotiables for a consistent approach.</a:t>
            </a:r>
          </a:p>
        </p:txBody>
      </p:sp>
      <p:pic>
        <p:nvPicPr>
          <p:cNvPr id="4" name="Picture 3"/>
          <p:cNvPicPr>
            <a:picLocks noChangeAspect="1"/>
          </p:cNvPicPr>
          <p:nvPr/>
        </p:nvPicPr>
        <p:blipFill>
          <a:blip r:embed="rId4"/>
          <a:stretch>
            <a:fillRect/>
          </a:stretch>
        </p:blipFill>
        <p:spPr>
          <a:xfrm>
            <a:off x="6084168" y="1985392"/>
            <a:ext cx="3526160" cy="338782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solidFill>
                <a:latin typeface="Comic Sans MS" pitchFamily="66" charset="0"/>
              </a:rPr>
              <a:t>Consistency</a:t>
            </a:r>
          </a:p>
        </p:txBody>
      </p:sp>
      <p:sp>
        <p:nvSpPr>
          <p:cNvPr id="3" name="Content Placeholder 2"/>
          <p:cNvSpPr>
            <a:spLocks noGrp="1"/>
          </p:cNvSpPr>
          <p:nvPr>
            <p:ph sz="quarter" idx="1"/>
          </p:nvPr>
        </p:nvSpPr>
        <p:spPr/>
        <p:txBody>
          <a:bodyPr/>
          <a:lstStyle/>
          <a:p>
            <a:r>
              <a:rPr lang="en-GB" dirty="0">
                <a:latin typeface="Comic Sans MS" pitchFamily="66" charset="0"/>
              </a:rPr>
              <a:t>Pronunciation of phonemes</a:t>
            </a:r>
          </a:p>
          <a:p>
            <a:r>
              <a:rPr lang="en-GB" dirty="0">
                <a:latin typeface="Comic Sans MS" pitchFamily="66" charset="0"/>
              </a:rPr>
              <a:t>Use of terminology</a:t>
            </a:r>
          </a:p>
          <a:p>
            <a:r>
              <a:rPr lang="en-GB" dirty="0">
                <a:latin typeface="Comic Sans MS" pitchFamily="66" charset="0"/>
              </a:rPr>
              <a:t>Sequence and progression through scheme</a:t>
            </a:r>
          </a:p>
          <a:p>
            <a:r>
              <a:rPr lang="en-GB" dirty="0">
                <a:latin typeface="Comic Sans MS" pitchFamily="66" charset="0"/>
              </a:rPr>
              <a:t>Support materials used</a:t>
            </a:r>
          </a:p>
          <a:p>
            <a:r>
              <a:rPr lang="en-GB" dirty="0">
                <a:latin typeface="Comic Sans MS" pitchFamily="66" charset="0"/>
              </a:rPr>
              <a:t>Teaching routines and mantras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88640"/>
            <a:ext cx="7467600" cy="508918"/>
          </a:xfrm>
        </p:spPr>
        <p:txBody>
          <a:bodyPr>
            <a:normAutofit fontScale="90000"/>
          </a:bodyPr>
          <a:lstStyle/>
          <a:p>
            <a:r>
              <a:rPr lang="en-GB" b="1" dirty="0">
                <a:solidFill>
                  <a:schemeClr val="accent1"/>
                </a:solidFill>
                <a:latin typeface="Comic Sans MS" pitchFamily="66" charset="0"/>
              </a:rPr>
              <a:t>correct pronunciation of phonemes</a:t>
            </a:r>
          </a:p>
        </p:txBody>
      </p:sp>
      <p:sp>
        <p:nvSpPr>
          <p:cNvPr id="3" name="Content Placeholder 2"/>
          <p:cNvSpPr>
            <a:spLocks noGrp="1"/>
          </p:cNvSpPr>
          <p:nvPr>
            <p:ph sz="quarter" idx="1"/>
          </p:nvPr>
        </p:nvSpPr>
        <p:spPr>
          <a:xfrm>
            <a:off x="539552" y="836712"/>
            <a:ext cx="7467600" cy="4873752"/>
          </a:xfrm>
        </p:spPr>
        <p:txBody>
          <a:bodyPr/>
          <a:lstStyle/>
          <a:p>
            <a:r>
              <a:rPr lang="en-GB" dirty="0">
                <a:latin typeface="Comic Sans MS" panose="030F0702030302020204" pitchFamily="66" charset="0"/>
                <a:hlinkClick r:id="rId2"/>
              </a:rPr>
              <a:t>Jolly Phonics Letter Sounds (British English) – YouTube</a:t>
            </a:r>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a:p>
            <a:endParaRPr lang="en-GB" dirty="0"/>
          </a:p>
        </p:txBody>
      </p:sp>
      <p:pic>
        <p:nvPicPr>
          <p:cNvPr id="4" name="Picture 3"/>
          <p:cNvPicPr>
            <a:picLocks noChangeAspect="1"/>
          </p:cNvPicPr>
          <p:nvPr/>
        </p:nvPicPr>
        <p:blipFill>
          <a:blip r:embed="rId3"/>
          <a:stretch>
            <a:fillRect/>
          </a:stretch>
        </p:blipFill>
        <p:spPr>
          <a:xfrm>
            <a:off x="395536" y="1772816"/>
            <a:ext cx="8302728" cy="499992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202" r="3164"/>
          <a:stretch/>
        </p:blipFill>
        <p:spPr>
          <a:xfrm>
            <a:off x="251520" y="548680"/>
            <a:ext cx="8424936" cy="5037763"/>
          </a:xfrm>
          <a:prstGeom prst="rect">
            <a:avLst/>
          </a:prstGeom>
        </p:spPr>
      </p:pic>
    </p:spTree>
    <p:extLst>
      <p:ext uri="{BB962C8B-B14F-4D97-AF65-F5344CB8AC3E}">
        <p14:creationId xmlns:p14="http://schemas.microsoft.com/office/powerpoint/2010/main" val="4119282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89"/>
          <a:stretch/>
        </p:blipFill>
        <p:spPr>
          <a:xfrm>
            <a:off x="251520" y="332656"/>
            <a:ext cx="8278197" cy="5184576"/>
          </a:xfrm>
          <a:prstGeom prst="rect">
            <a:avLst/>
          </a:prstGeom>
        </p:spPr>
      </p:pic>
    </p:spTree>
    <p:extLst>
      <p:ext uri="{BB962C8B-B14F-4D97-AF65-F5344CB8AC3E}">
        <p14:creationId xmlns:p14="http://schemas.microsoft.com/office/powerpoint/2010/main" val="3266685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1520" y="260647"/>
            <a:ext cx="8424936" cy="5468379"/>
          </a:xfrm>
          <a:prstGeom prst="rect">
            <a:avLst/>
          </a:prstGeom>
        </p:spPr>
      </p:pic>
    </p:spTree>
    <p:extLst>
      <p:ext uri="{BB962C8B-B14F-4D97-AF65-F5344CB8AC3E}">
        <p14:creationId xmlns:p14="http://schemas.microsoft.com/office/powerpoint/2010/main" val="4185362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158"/>
          <a:stretch/>
        </p:blipFill>
        <p:spPr>
          <a:xfrm>
            <a:off x="179512" y="620688"/>
            <a:ext cx="8450970" cy="4392488"/>
          </a:xfrm>
          <a:prstGeom prst="rect">
            <a:avLst/>
          </a:prstGeom>
        </p:spPr>
      </p:pic>
    </p:spTree>
    <p:extLst>
      <p:ext uri="{BB962C8B-B14F-4D97-AF65-F5344CB8AC3E}">
        <p14:creationId xmlns:p14="http://schemas.microsoft.com/office/powerpoint/2010/main" val="2397640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747" r="3163"/>
          <a:stretch/>
        </p:blipFill>
        <p:spPr>
          <a:xfrm>
            <a:off x="323528" y="332656"/>
            <a:ext cx="8424937" cy="5119221"/>
          </a:xfrm>
          <a:prstGeom prst="rect">
            <a:avLst/>
          </a:prstGeom>
        </p:spPr>
      </p:pic>
    </p:spTree>
    <p:extLst>
      <p:ext uri="{BB962C8B-B14F-4D97-AF65-F5344CB8AC3E}">
        <p14:creationId xmlns:p14="http://schemas.microsoft.com/office/powerpoint/2010/main" val="1521393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9512" y="188640"/>
            <a:ext cx="8379396" cy="5376161"/>
          </a:xfrm>
          <a:prstGeom prst="rect">
            <a:avLst/>
          </a:prstGeom>
        </p:spPr>
      </p:pic>
    </p:spTree>
    <p:extLst>
      <p:ext uri="{BB962C8B-B14F-4D97-AF65-F5344CB8AC3E}">
        <p14:creationId xmlns:p14="http://schemas.microsoft.com/office/powerpoint/2010/main" val="3369980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9432"/>
            <a:ext cx="7467600" cy="1143000"/>
          </a:xfrm>
        </p:spPr>
        <p:txBody>
          <a:bodyPr/>
          <a:lstStyle/>
          <a:p>
            <a:r>
              <a:rPr lang="en-GB" b="1" dirty="0">
                <a:solidFill>
                  <a:schemeClr val="accent1"/>
                </a:solidFill>
                <a:latin typeface="Comic Sans MS" pitchFamily="66" charset="0"/>
              </a:rPr>
              <a:t>terminology</a:t>
            </a:r>
          </a:p>
        </p:txBody>
      </p:sp>
      <p:sp>
        <p:nvSpPr>
          <p:cNvPr id="7" name="Rectangle 6"/>
          <p:cNvSpPr/>
          <p:nvPr/>
        </p:nvSpPr>
        <p:spPr>
          <a:xfrm>
            <a:off x="179512" y="908720"/>
            <a:ext cx="8280920" cy="5632311"/>
          </a:xfrm>
          <a:prstGeom prst="rect">
            <a:avLst/>
          </a:prstGeom>
        </p:spPr>
        <p:txBody>
          <a:bodyPr wrap="square">
            <a:spAutoFit/>
          </a:bodyPr>
          <a:lstStyle/>
          <a:p>
            <a:r>
              <a:rPr lang="en-GB" b="1" dirty="0">
                <a:solidFill>
                  <a:srgbClr val="00B050"/>
                </a:solidFill>
                <a:latin typeface="Comic Sans MS" panose="030F0702030302020204" pitchFamily="66" charset="0"/>
              </a:rPr>
              <a:t>Blending</a:t>
            </a:r>
            <a:r>
              <a:rPr lang="en-GB" dirty="0">
                <a:solidFill>
                  <a:srgbClr val="252525"/>
                </a:solidFill>
                <a:latin typeface="Comic Sans MS" panose="030F0702030302020204" pitchFamily="66" charset="0"/>
              </a:rPr>
              <a:t> </a:t>
            </a:r>
          </a:p>
          <a:p>
            <a:r>
              <a:rPr lang="en-GB" dirty="0">
                <a:solidFill>
                  <a:srgbClr val="252525"/>
                </a:solidFill>
                <a:latin typeface="Comic Sans MS" panose="030F0702030302020204" pitchFamily="66" charset="0"/>
              </a:rPr>
              <a:t> Putting together individual sounds to make words for reading. Before they can do this to read written words they need to be able to blend orally (hearing the sounds to merge them together).</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Chunking</a:t>
            </a:r>
            <a:r>
              <a:rPr lang="en-GB" dirty="0">
                <a:solidFill>
                  <a:srgbClr val="252525"/>
                </a:solidFill>
                <a:latin typeface="Comic Sans MS" panose="030F0702030302020204" pitchFamily="66" charset="0"/>
              </a:rPr>
              <a:t> </a:t>
            </a:r>
          </a:p>
          <a:p>
            <a:r>
              <a:rPr lang="en-GB" dirty="0">
                <a:solidFill>
                  <a:srgbClr val="252525"/>
                </a:solidFill>
                <a:latin typeface="Comic Sans MS" panose="030F0702030302020204" pitchFamily="66" charset="0"/>
              </a:rPr>
              <a:t> Is when you look for ‘chunks’ in words that you already know so you don’t have to sound every part out. For example the word band has the high frequency word ‘and’ that children may know. Therefore they can blend ‘b’ and ‘and’ together rather than sound all four sounds out.</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Common Exception Words (also known as Tricky Words)</a:t>
            </a:r>
          </a:p>
          <a:p>
            <a:r>
              <a:rPr lang="en-GB" dirty="0">
                <a:solidFill>
                  <a:srgbClr val="252525"/>
                </a:solidFill>
                <a:latin typeface="Comic Sans MS" panose="030F0702030302020204" pitchFamily="66" charset="0"/>
              </a:rPr>
              <a:t>Words that appear frequently in print. It is worth learning these rather than having to sound them out each time as they appear so often. They are also known as sight words. </a:t>
            </a:r>
          </a:p>
          <a:p>
            <a:r>
              <a:rPr lang="en-GB" dirty="0">
                <a:latin typeface="Comic Sans MS" panose="030F0702030302020204" pitchFamily="66" charset="0"/>
              </a:rPr>
              <a:t>A </a:t>
            </a:r>
            <a:r>
              <a:rPr lang="en-GB" b="1" dirty="0">
                <a:latin typeface="Comic Sans MS" panose="030F0702030302020204" pitchFamily="66" charset="0"/>
              </a:rPr>
              <a:t>Tricky Word</a:t>
            </a:r>
            <a:r>
              <a:rPr lang="en-GB" dirty="0">
                <a:latin typeface="Comic Sans MS" panose="030F0702030302020204" pitchFamily="66" charset="0"/>
              </a:rPr>
              <a:t> is one which doesn’t follow phonics rules (or doesn’t follow the rules that the children have learnt yet) and you just have to learn it – for example – </a:t>
            </a:r>
            <a:r>
              <a:rPr lang="en-GB" b="1" i="1" dirty="0">
                <a:latin typeface="Comic Sans MS" panose="030F0702030302020204" pitchFamily="66" charset="0"/>
              </a:rPr>
              <a:t>the</a:t>
            </a:r>
            <a:r>
              <a:rPr lang="en-GB" dirty="0">
                <a:latin typeface="Comic Sans MS" panose="030F0702030302020204" pitchFamily="66" charset="0"/>
              </a:rPr>
              <a:t>, </a:t>
            </a:r>
            <a:r>
              <a:rPr lang="en-GB" b="1" i="1" dirty="0">
                <a:latin typeface="Comic Sans MS" panose="030F0702030302020204" pitchFamily="66" charset="0"/>
              </a:rPr>
              <a:t>no</a:t>
            </a:r>
            <a:r>
              <a:rPr lang="en-GB" dirty="0">
                <a:latin typeface="Comic Sans MS" panose="030F0702030302020204" pitchFamily="66" charset="0"/>
              </a:rPr>
              <a:t>,</a:t>
            </a:r>
            <a:r>
              <a:rPr lang="en-GB" b="1" i="1" dirty="0">
                <a:latin typeface="Comic Sans MS" panose="030F0702030302020204" pitchFamily="66" charset="0"/>
              </a:rPr>
              <a:t> I</a:t>
            </a:r>
            <a:r>
              <a:rPr lang="en-GB" dirty="0">
                <a:latin typeface="Comic Sans MS" panose="030F0702030302020204" pitchFamily="66" charset="0"/>
              </a:rPr>
              <a:t> (they are not pronounced phonetically – /t/ /h/ /e/)</a:t>
            </a:r>
            <a:endParaRPr lang="en-GB" dirty="0">
              <a:solidFill>
                <a:srgbClr val="252525"/>
              </a:solidFill>
              <a:latin typeface="Comic Sans MS" panose="030F0702030302020204" pitchFamily="66" charset="0"/>
            </a:endParaRPr>
          </a:p>
          <a:p>
            <a:endParaRPr lang="en-GB" dirty="0">
              <a:solidFill>
                <a:srgbClr val="00B050"/>
              </a:solidFill>
              <a:latin typeface="Comic Sans MS" panose="030F0702030302020204"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404664"/>
            <a:ext cx="8208912" cy="5632311"/>
          </a:xfrm>
          <a:prstGeom prst="rect">
            <a:avLst/>
          </a:prstGeom>
        </p:spPr>
        <p:txBody>
          <a:bodyPr wrap="square">
            <a:spAutoFit/>
          </a:bodyPr>
          <a:lstStyle/>
          <a:p>
            <a:r>
              <a:rPr lang="en-GB" b="1" dirty="0">
                <a:solidFill>
                  <a:srgbClr val="00B050"/>
                </a:solidFill>
                <a:latin typeface="Comic Sans MS" panose="030F0702030302020204" pitchFamily="66" charset="0"/>
              </a:rPr>
              <a:t>Consonant Cluster or Blend</a:t>
            </a:r>
            <a:r>
              <a:rPr lang="en-GB" b="1" dirty="0">
                <a:solidFill>
                  <a:srgbClr val="252525"/>
                </a:solidFill>
                <a:latin typeface="Comic Sans MS" panose="030F0702030302020204" pitchFamily="66" charset="0"/>
              </a:rPr>
              <a:t> </a:t>
            </a:r>
          </a:p>
          <a:p>
            <a:r>
              <a:rPr lang="en-GB" dirty="0">
                <a:solidFill>
                  <a:srgbClr val="252525"/>
                </a:solidFill>
                <a:latin typeface="Comic Sans MS" panose="030F0702030302020204" pitchFamily="66" charset="0"/>
              </a:rPr>
              <a:t>This is when two or three consonants are part of a word. For example ‘</a:t>
            </a:r>
            <a:r>
              <a:rPr lang="en-GB" dirty="0" err="1">
                <a:solidFill>
                  <a:srgbClr val="252525"/>
                </a:solidFill>
                <a:latin typeface="Comic Sans MS" panose="030F0702030302020204" pitchFamily="66" charset="0"/>
              </a:rPr>
              <a:t>st</a:t>
            </a:r>
            <a:r>
              <a:rPr lang="en-GB" dirty="0">
                <a:solidFill>
                  <a:srgbClr val="252525"/>
                </a:solidFill>
                <a:latin typeface="Comic Sans MS" panose="030F0702030302020204" pitchFamily="66" charset="0"/>
              </a:rPr>
              <a:t>’ in star or ‘</a:t>
            </a:r>
            <a:r>
              <a:rPr lang="en-GB" dirty="0" err="1">
                <a:solidFill>
                  <a:srgbClr val="252525"/>
                </a:solidFill>
                <a:latin typeface="Comic Sans MS" panose="030F0702030302020204" pitchFamily="66" charset="0"/>
              </a:rPr>
              <a:t>spr</a:t>
            </a:r>
            <a:r>
              <a:rPr lang="en-GB" dirty="0">
                <a:solidFill>
                  <a:srgbClr val="252525"/>
                </a:solidFill>
                <a:latin typeface="Comic Sans MS" panose="030F0702030302020204" pitchFamily="66" charset="0"/>
              </a:rPr>
              <a:t>’ in spray. Cluster is used when it is written and blend is used for when you say speak.</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Decoding </a:t>
            </a:r>
            <a:endParaRPr lang="en-GB" dirty="0">
              <a:solidFill>
                <a:srgbClr val="252525"/>
              </a:solidFill>
              <a:latin typeface="Comic Sans MS" panose="030F0702030302020204" pitchFamily="66" charset="0"/>
            </a:endParaRPr>
          </a:p>
          <a:p>
            <a:r>
              <a:rPr lang="en-GB" dirty="0">
                <a:solidFill>
                  <a:srgbClr val="252525"/>
                </a:solidFill>
                <a:latin typeface="Comic Sans MS" panose="030F0702030302020204" pitchFamily="66" charset="0"/>
              </a:rPr>
              <a:t>When you translate printed word into sounds to read. The opposite of encoding.</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Digraph</a:t>
            </a:r>
            <a:r>
              <a:rPr lang="en-GB" dirty="0">
                <a:solidFill>
                  <a:srgbClr val="00B050"/>
                </a:solidFill>
                <a:latin typeface="Comic Sans MS" panose="030F0702030302020204" pitchFamily="66" charset="0"/>
              </a:rPr>
              <a:t> </a:t>
            </a:r>
          </a:p>
          <a:p>
            <a:r>
              <a:rPr lang="en-GB" dirty="0">
                <a:solidFill>
                  <a:srgbClr val="252525"/>
                </a:solidFill>
                <a:latin typeface="Comic Sans MS" panose="030F0702030302020204" pitchFamily="66" charset="0"/>
              </a:rPr>
              <a:t>Two letters that make one sound. For example </a:t>
            </a:r>
            <a:r>
              <a:rPr lang="en-GB" dirty="0" err="1">
                <a:solidFill>
                  <a:srgbClr val="252525"/>
                </a:solidFill>
                <a:latin typeface="Comic Sans MS" panose="030F0702030302020204" pitchFamily="66" charset="0"/>
              </a:rPr>
              <a:t>ch</a:t>
            </a:r>
            <a:r>
              <a:rPr lang="en-GB" dirty="0">
                <a:solidFill>
                  <a:srgbClr val="252525"/>
                </a:solidFill>
                <a:latin typeface="Comic Sans MS" panose="030F0702030302020204" pitchFamily="66" charset="0"/>
              </a:rPr>
              <a:t>, </a:t>
            </a:r>
            <a:r>
              <a:rPr lang="en-GB" dirty="0" err="1">
                <a:solidFill>
                  <a:srgbClr val="252525"/>
                </a:solidFill>
                <a:latin typeface="Comic Sans MS" panose="030F0702030302020204" pitchFamily="66" charset="0"/>
              </a:rPr>
              <a:t>ph</a:t>
            </a:r>
            <a:r>
              <a:rPr lang="en-GB" dirty="0">
                <a:solidFill>
                  <a:srgbClr val="252525"/>
                </a:solidFill>
                <a:latin typeface="Comic Sans MS" panose="030F0702030302020204" pitchFamily="66" charset="0"/>
              </a:rPr>
              <a:t>, </a:t>
            </a:r>
            <a:r>
              <a:rPr lang="en-GB" dirty="0" err="1">
                <a:solidFill>
                  <a:srgbClr val="252525"/>
                </a:solidFill>
                <a:latin typeface="Comic Sans MS" panose="030F0702030302020204" pitchFamily="66" charset="0"/>
              </a:rPr>
              <a:t>th.</a:t>
            </a:r>
            <a:endParaRPr lang="en-GB" dirty="0">
              <a:solidFill>
                <a:srgbClr val="252525"/>
              </a:solidFill>
              <a:latin typeface="Comic Sans MS" panose="030F0702030302020204" pitchFamily="66" charset="0"/>
            </a:endParaRP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Encoding</a:t>
            </a:r>
            <a:r>
              <a:rPr lang="en-GB" dirty="0">
                <a:solidFill>
                  <a:srgbClr val="00B050"/>
                </a:solidFill>
                <a:latin typeface="Comic Sans MS" panose="030F0702030302020204" pitchFamily="66" charset="0"/>
              </a:rPr>
              <a:t> </a:t>
            </a:r>
          </a:p>
          <a:p>
            <a:r>
              <a:rPr lang="en-GB" dirty="0">
                <a:solidFill>
                  <a:srgbClr val="252525"/>
                </a:solidFill>
                <a:latin typeface="Comic Sans MS" panose="030F0702030302020204" pitchFamily="66" charset="0"/>
              </a:rPr>
              <a:t> When you translate the spoken word into sounds to spell. The opposite of decoding.</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Grapheme</a:t>
            </a:r>
            <a:r>
              <a:rPr lang="en-GB" dirty="0">
                <a:solidFill>
                  <a:srgbClr val="252525"/>
                </a:solidFill>
                <a:latin typeface="Comic Sans MS" panose="030F0702030302020204" pitchFamily="66" charset="0"/>
              </a:rPr>
              <a:t> </a:t>
            </a:r>
          </a:p>
          <a:p>
            <a:r>
              <a:rPr lang="en-GB" dirty="0">
                <a:solidFill>
                  <a:srgbClr val="252525"/>
                </a:solidFill>
                <a:latin typeface="Comic Sans MS" panose="030F0702030302020204" pitchFamily="66" charset="0"/>
              </a:rPr>
              <a:t>How you write the sound (phoneme) using a letter or number of letters. For example – the five letter word</a:t>
            </a:r>
            <a:r>
              <a:rPr lang="en-GB" b="1" dirty="0">
                <a:solidFill>
                  <a:srgbClr val="252525"/>
                </a:solidFill>
                <a:latin typeface="Comic Sans MS" panose="030F0702030302020204" pitchFamily="66" charset="0"/>
              </a:rPr>
              <a:t> night</a:t>
            </a:r>
            <a:r>
              <a:rPr lang="en-GB" dirty="0">
                <a:solidFill>
                  <a:srgbClr val="252525"/>
                </a:solidFill>
                <a:latin typeface="Comic Sans MS" panose="030F0702030302020204" pitchFamily="66" charset="0"/>
              </a:rPr>
              <a:t> consists of three sounds (phonemes):</a:t>
            </a:r>
            <a:r>
              <a:rPr lang="en-GB" b="1" dirty="0">
                <a:solidFill>
                  <a:srgbClr val="252525"/>
                </a:solidFill>
                <a:latin typeface="Comic Sans MS" panose="030F0702030302020204" pitchFamily="66" charset="0"/>
              </a:rPr>
              <a:t> n/</a:t>
            </a:r>
            <a:r>
              <a:rPr lang="en-GB" b="1" dirty="0" err="1">
                <a:solidFill>
                  <a:srgbClr val="252525"/>
                </a:solidFill>
                <a:latin typeface="Comic Sans MS" panose="030F0702030302020204" pitchFamily="66" charset="0"/>
              </a:rPr>
              <a:t>igh</a:t>
            </a:r>
            <a:r>
              <a:rPr lang="en-GB" b="1" dirty="0">
                <a:solidFill>
                  <a:srgbClr val="252525"/>
                </a:solidFill>
                <a:latin typeface="Comic Sans MS" panose="030F0702030302020204" pitchFamily="66" charset="0"/>
              </a:rPr>
              <a:t>/t</a:t>
            </a:r>
            <a:endParaRPr lang="en-GB" b="0" i="0" dirty="0">
              <a:solidFill>
                <a:srgbClr val="252525"/>
              </a:solidFill>
              <a:effectLst/>
              <a:latin typeface="Comic Sans MS" panose="030F0702030302020204" pitchFamily="66" charset="0"/>
            </a:endParaRPr>
          </a:p>
        </p:txBody>
      </p:sp>
    </p:spTree>
    <p:extLst>
      <p:ext uri="{BB962C8B-B14F-4D97-AF65-F5344CB8AC3E}">
        <p14:creationId xmlns:p14="http://schemas.microsoft.com/office/powerpoint/2010/main" val="621480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76672"/>
            <a:ext cx="8280920" cy="4247317"/>
          </a:xfrm>
          <a:prstGeom prst="rect">
            <a:avLst/>
          </a:prstGeom>
        </p:spPr>
        <p:txBody>
          <a:bodyPr wrap="square">
            <a:spAutoFit/>
          </a:bodyPr>
          <a:lstStyle/>
          <a:p>
            <a:r>
              <a:rPr lang="en-GB" b="1" dirty="0">
                <a:solidFill>
                  <a:srgbClr val="00B050"/>
                </a:solidFill>
                <a:latin typeface="Comic Sans MS" panose="030F0702030302020204" pitchFamily="66" charset="0"/>
              </a:rPr>
              <a:t>Segmenting</a:t>
            </a:r>
            <a:r>
              <a:rPr lang="en-GB" b="1" dirty="0">
                <a:latin typeface="Comic Sans MS" panose="030F0702030302020204" pitchFamily="66" charset="0"/>
              </a:rPr>
              <a:t> </a:t>
            </a:r>
            <a:endParaRPr lang="en-GB" dirty="0">
              <a:latin typeface="Comic Sans MS" panose="030F0702030302020204" pitchFamily="66" charset="0"/>
            </a:endParaRPr>
          </a:p>
          <a:p>
            <a:r>
              <a:rPr lang="en-GB" dirty="0">
                <a:latin typeface="Comic Sans MS" panose="030F0702030302020204" pitchFamily="66" charset="0"/>
              </a:rPr>
              <a:t>Hearing a word and splitting it up into the individual sounds (phonemes).</a:t>
            </a:r>
          </a:p>
          <a:p>
            <a:endParaRPr lang="en-GB" dirty="0">
              <a:latin typeface="Comic Sans MS" panose="030F0702030302020204" pitchFamily="66" charset="0"/>
            </a:endParaRPr>
          </a:p>
          <a:p>
            <a:r>
              <a:rPr lang="en-GB" b="1" dirty="0">
                <a:solidFill>
                  <a:srgbClr val="00B050"/>
                </a:solidFill>
                <a:latin typeface="Comic Sans MS" panose="030F0702030302020204" pitchFamily="66" charset="0"/>
              </a:rPr>
              <a:t>Split Digraph</a:t>
            </a:r>
            <a:r>
              <a:rPr lang="en-GB" dirty="0">
                <a:solidFill>
                  <a:srgbClr val="00B050"/>
                </a:solidFill>
                <a:latin typeface="Comic Sans MS" panose="030F0702030302020204" pitchFamily="66" charset="0"/>
              </a:rPr>
              <a:t> </a:t>
            </a:r>
          </a:p>
          <a:p>
            <a:r>
              <a:rPr lang="en-GB" dirty="0">
                <a:latin typeface="Comic Sans MS" panose="030F0702030302020204" pitchFamily="66" charset="0"/>
              </a:rPr>
              <a:t> As with a digraph it is when two letters make one sound. However, the two letters are not next to each other. </a:t>
            </a:r>
            <a:r>
              <a:rPr lang="en-GB" dirty="0" err="1">
                <a:latin typeface="Comic Sans MS" panose="030F0702030302020204" pitchFamily="66" charset="0"/>
              </a:rPr>
              <a:t>Eg</a:t>
            </a:r>
            <a:r>
              <a:rPr lang="en-GB" dirty="0">
                <a:latin typeface="Comic Sans MS" panose="030F0702030302020204" pitchFamily="66" charset="0"/>
              </a:rPr>
              <a:t>. </a:t>
            </a:r>
            <a:r>
              <a:rPr lang="en-GB" b="1" dirty="0">
                <a:latin typeface="Comic Sans MS" panose="030F0702030302020204" pitchFamily="66" charset="0"/>
              </a:rPr>
              <a:t>brake</a:t>
            </a:r>
            <a:r>
              <a:rPr lang="en-GB" dirty="0">
                <a:latin typeface="Comic Sans MS" panose="030F0702030302020204" pitchFamily="66" charset="0"/>
              </a:rPr>
              <a:t> has </a:t>
            </a:r>
            <a:r>
              <a:rPr lang="en-GB" dirty="0" err="1">
                <a:latin typeface="Comic Sans MS" panose="030F0702030302020204" pitchFamily="66" charset="0"/>
              </a:rPr>
              <a:t>has</a:t>
            </a:r>
            <a:r>
              <a:rPr lang="en-GB" dirty="0">
                <a:latin typeface="Comic Sans MS" panose="030F0702030302020204" pitchFamily="66" charset="0"/>
              </a:rPr>
              <a:t> the split digraph </a:t>
            </a:r>
            <a:r>
              <a:rPr lang="en-GB" b="1" dirty="0" err="1">
                <a:latin typeface="Comic Sans MS" panose="030F0702030302020204" pitchFamily="66" charset="0"/>
              </a:rPr>
              <a:t>a_e</a:t>
            </a:r>
            <a:r>
              <a:rPr lang="en-GB" dirty="0">
                <a:latin typeface="Comic Sans MS" panose="030F0702030302020204" pitchFamily="66" charset="0"/>
              </a:rPr>
              <a:t>.</a:t>
            </a:r>
          </a:p>
          <a:p>
            <a:endParaRPr lang="en-GB" dirty="0">
              <a:latin typeface="Comic Sans MS" panose="030F0702030302020204" pitchFamily="66" charset="0"/>
            </a:endParaRPr>
          </a:p>
          <a:p>
            <a:r>
              <a:rPr lang="en-GB" b="1" dirty="0">
                <a:solidFill>
                  <a:srgbClr val="00B050"/>
                </a:solidFill>
                <a:latin typeface="Comic Sans MS" panose="030F0702030302020204" pitchFamily="66" charset="0"/>
              </a:rPr>
              <a:t>Syllable</a:t>
            </a:r>
            <a:r>
              <a:rPr lang="en-GB" dirty="0">
                <a:solidFill>
                  <a:srgbClr val="00B050"/>
                </a:solidFill>
                <a:latin typeface="Comic Sans MS" panose="030F0702030302020204" pitchFamily="66" charset="0"/>
              </a:rPr>
              <a:t> </a:t>
            </a:r>
          </a:p>
          <a:p>
            <a:r>
              <a:rPr lang="en-GB" dirty="0">
                <a:latin typeface="Comic Sans MS" panose="030F0702030302020204" pitchFamily="66" charset="0"/>
              </a:rPr>
              <a:t>Often described as a ‘beat’ in a word that can be clapped out. It has one vowel sound and can be spoken as one unit. Example – rainbow is two syllables rain-bow or elephant is three el-e-</a:t>
            </a:r>
            <a:r>
              <a:rPr lang="en-GB" dirty="0" err="1">
                <a:latin typeface="Comic Sans MS" panose="030F0702030302020204" pitchFamily="66" charset="0"/>
              </a:rPr>
              <a:t>phant</a:t>
            </a:r>
            <a:r>
              <a:rPr lang="en-GB" dirty="0">
                <a:latin typeface="Comic Sans MS" panose="030F0702030302020204" pitchFamily="66" charset="0"/>
              </a:rPr>
              <a:t>.</a:t>
            </a:r>
          </a:p>
          <a:p>
            <a:endParaRPr lang="en-GB" dirty="0">
              <a:latin typeface="Comic Sans MS" panose="030F0702030302020204" pitchFamily="66" charset="0"/>
            </a:endParaRPr>
          </a:p>
          <a:p>
            <a:r>
              <a:rPr lang="en-GB" b="1" dirty="0">
                <a:solidFill>
                  <a:srgbClr val="00B050"/>
                </a:solidFill>
                <a:latin typeface="Comic Sans MS" panose="030F0702030302020204" pitchFamily="66" charset="0"/>
              </a:rPr>
              <a:t>Trigraph</a:t>
            </a:r>
            <a:r>
              <a:rPr lang="en-GB" dirty="0">
                <a:solidFill>
                  <a:srgbClr val="00B050"/>
                </a:solidFill>
                <a:latin typeface="Comic Sans MS" panose="030F0702030302020204" pitchFamily="66" charset="0"/>
              </a:rPr>
              <a:t> </a:t>
            </a:r>
          </a:p>
          <a:p>
            <a:r>
              <a:rPr lang="en-GB" dirty="0">
                <a:latin typeface="Comic Sans MS" panose="030F0702030302020204" pitchFamily="66" charset="0"/>
              </a:rPr>
              <a:t>Three letters that make one sound. For example </a:t>
            </a:r>
            <a:r>
              <a:rPr lang="en-GB" dirty="0" err="1">
                <a:latin typeface="Comic Sans MS" panose="030F0702030302020204" pitchFamily="66" charset="0"/>
              </a:rPr>
              <a:t>igh</a:t>
            </a:r>
            <a:r>
              <a:rPr lang="en-GB" dirty="0">
                <a:latin typeface="Comic Sans MS" panose="030F0702030302020204" pitchFamily="66" charset="0"/>
              </a:rPr>
              <a:t>, air.</a:t>
            </a:r>
          </a:p>
          <a:p>
            <a:endParaRPr lang="en-GB" dirty="0">
              <a:solidFill>
                <a:srgbClr val="252525"/>
              </a:solidFill>
              <a:latin typeface="Comic Sans MS" panose="030F0702030302020204" pitchFamily="66" charset="0"/>
            </a:endParaRPr>
          </a:p>
        </p:txBody>
      </p:sp>
    </p:spTree>
    <p:extLst>
      <p:ext uri="{BB962C8B-B14F-4D97-AF65-F5344CB8AC3E}">
        <p14:creationId xmlns:p14="http://schemas.microsoft.com/office/powerpoint/2010/main" val="1161500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136904" cy="6186309"/>
          </a:xfrm>
          <a:prstGeom prst="rect">
            <a:avLst/>
          </a:prstGeom>
        </p:spPr>
        <p:txBody>
          <a:bodyPr wrap="square">
            <a:spAutoFit/>
          </a:bodyPr>
          <a:lstStyle/>
          <a:p>
            <a:r>
              <a:rPr lang="en-GB" b="1" dirty="0">
                <a:solidFill>
                  <a:srgbClr val="00B050"/>
                </a:solidFill>
                <a:latin typeface="Comic Sans MS" panose="030F0702030302020204" pitchFamily="66" charset="0"/>
              </a:rPr>
              <a:t>Homophone</a:t>
            </a:r>
          </a:p>
          <a:p>
            <a:r>
              <a:rPr lang="en-GB" dirty="0">
                <a:solidFill>
                  <a:srgbClr val="252525"/>
                </a:solidFill>
                <a:latin typeface="Comic Sans MS" panose="030F0702030302020204" pitchFamily="66" charset="0"/>
              </a:rPr>
              <a:t>When a word is </a:t>
            </a:r>
            <a:r>
              <a:rPr lang="en-GB" dirty="0" smtClean="0">
                <a:solidFill>
                  <a:srgbClr val="252525"/>
                </a:solidFill>
                <a:latin typeface="Comic Sans MS" panose="030F0702030302020204" pitchFamily="66" charset="0"/>
              </a:rPr>
              <a:t>said</a:t>
            </a:r>
            <a:r>
              <a:rPr lang="en-GB" dirty="0" smtClean="0">
                <a:solidFill>
                  <a:srgbClr val="252525"/>
                </a:solidFill>
                <a:latin typeface="Comic Sans MS" panose="030F0702030302020204" pitchFamily="66" charset="0"/>
              </a:rPr>
              <a:t> </a:t>
            </a:r>
            <a:r>
              <a:rPr lang="en-GB" dirty="0">
                <a:solidFill>
                  <a:srgbClr val="252525"/>
                </a:solidFill>
                <a:latin typeface="Comic Sans MS" panose="030F0702030302020204" pitchFamily="66" charset="0"/>
              </a:rPr>
              <a:t>the </a:t>
            </a:r>
            <a:r>
              <a:rPr lang="en-GB" dirty="0" smtClean="0">
                <a:solidFill>
                  <a:srgbClr val="252525"/>
                </a:solidFill>
                <a:latin typeface="Comic Sans MS" panose="030F0702030302020204" pitchFamily="66" charset="0"/>
              </a:rPr>
              <a:t>same, but spelt differently and </a:t>
            </a:r>
            <a:r>
              <a:rPr lang="en-GB" dirty="0">
                <a:solidFill>
                  <a:srgbClr val="252525"/>
                </a:solidFill>
                <a:latin typeface="Comic Sans MS" panose="030F0702030302020204" pitchFamily="66" charset="0"/>
              </a:rPr>
              <a:t>has more than one meaning, </a:t>
            </a:r>
            <a:r>
              <a:rPr lang="en-GB" dirty="0" smtClean="0">
                <a:solidFill>
                  <a:srgbClr val="252525"/>
                </a:solidFill>
                <a:latin typeface="Comic Sans MS" panose="030F0702030302020204" pitchFamily="66" charset="0"/>
              </a:rPr>
              <a:t>e.g. </a:t>
            </a:r>
            <a:r>
              <a:rPr lang="en-GB" dirty="0">
                <a:solidFill>
                  <a:srgbClr val="252525"/>
                </a:solidFill>
                <a:latin typeface="Comic Sans MS" panose="030F0702030302020204" pitchFamily="66" charset="0"/>
              </a:rPr>
              <a:t>there, their and they’re</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Letter Name </a:t>
            </a:r>
          </a:p>
          <a:p>
            <a:r>
              <a:rPr lang="en-GB" dirty="0">
                <a:solidFill>
                  <a:srgbClr val="252525"/>
                </a:solidFill>
                <a:latin typeface="Comic Sans MS" panose="030F0702030302020204" pitchFamily="66" charset="0"/>
              </a:rPr>
              <a:t> As it says – the names of a letters of the alphabet. Think ABC song! There are 26 in total.</a:t>
            </a:r>
          </a:p>
          <a:p>
            <a:endParaRPr lang="en-GB" dirty="0">
              <a:solidFill>
                <a:srgbClr val="00B050"/>
              </a:solidFill>
              <a:latin typeface="Comic Sans MS" panose="030F0702030302020204" pitchFamily="66" charset="0"/>
            </a:endParaRPr>
          </a:p>
          <a:p>
            <a:r>
              <a:rPr lang="en-GB" b="1" dirty="0">
                <a:solidFill>
                  <a:srgbClr val="00B050"/>
                </a:solidFill>
                <a:latin typeface="Comic Sans MS" panose="030F0702030302020204" pitchFamily="66" charset="0"/>
              </a:rPr>
              <a:t>Nonsense/ Alien Words</a:t>
            </a:r>
            <a:r>
              <a:rPr lang="en-GB" dirty="0">
                <a:solidFill>
                  <a:srgbClr val="00B050"/>
                </a:solidFill>
                <a:latin typeface="Comic Sans MS" panose="030F0702030302020204" pitchFamily="66" charset="0"/>
              </a:rPr>
              <a:t> </a:t>
            </a:r>
          </a:p>
          <a:p>
            <a:r>
              <a:rPr lang="en-GB" dirty="0">
                <a:solidFill>
                  <a:srgbClr val="252525"/>
                </a:solidFill>
                <a:latin typeface="Comic Sans MS" panose="030F0702030302020204" pitchFamily="66" charset="0"/>
              </a:rPr>
              <a:t> Words which are not real. For example ‘</a:t>
            </a:r>
            <a:r>
              <a:rPr lang="en-GB" b="1" dirty="0" err="1">
                <a:solidFill>
                  <a:srgbClr val="252525"/>
                </a:solidFill>
                <a:latin typeface="Comic Sans MS" panose="030F0702030302020204" pitchFamily="66" charset="0"/>
              </a:rPr>
              <a:t>vish</a:t>
            </a:r>
            <a:r>
              <a:rPr lang="en-GB" dirty="0">
                <a:solidFill>
                  <a:srgbClr val="252525"/>
                </a:solidFill>
                <a:latin typeface="Comic Sans MS" panose="030F0702030302020204" pitchFamily="66" charset="0"/>
              </a:rPr>
              <a:t>‘. These types of words are used in the Year 1 Phonics screening check.</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Phoneme</a:t>
            </a:r>
            <a:r>
              <a:rPr lang="en-GB" b="1" dirty="0">
                <a:solidFill>
                  <a:srgbClr val="252525"/>
                </a:solidFill>
                <a:latin typeface="Comic Sans MS" panose="030F0702030302020204" pitchFamily="66" charset="0"/>
              </a:rPr>
              <a:t> </a:t>
            </a:r>
            <a:endParaRPr lang="en-GB" dirty="0">
              <a:solidFill>
                <a:srgbClr val="252525"/>
              </a:solidFill>
              <a:latin typeface="Comic Sans MS" panose="030F0702030302020204" pitchFamily="66" charset="0"/>
            </a:endParaRPr>
          </a:p>
          <a:p>
            <a:r>
              <a:rPr lang="en-GB" dirty="0">
                <a:solidFill>
                  <a:srgbClr val="252525"/>
                </a:solidFill>
                <a:latin typeface="Comic Sans MS" panose="030F0702030302020204" pitchFamily="66" charset="0"/>
              </a:rPr>
              <a:t> A sound – not a letter. There are  44 sounds in the English language When you see something written as a sound it will have a forward slash at the beginning and end of the sound. For example </a:t>
            </a:r>
            <a:r>
              <a:rPr lang="en-GB" b="1" dirty="0">
                <a:solidFill>
                  <a:srgbClr val="252525"/>
                </a:solidFill>
                <a:latin typeface="Comic Sans MS" panose="030F0702030302020204" pitchFamily="66" charset="0"/>
              </a:rPr>
              <a:t>/a/</a:t>
            </a:r>
            <a:r>
              <a:rPr lang="en-GB" dirty="0">
                <a:solidFill>
                  <a:srgbClr val="252525"/>
                </a:solidFill>
                <a:latin typeface="Comic Sans MS" panose="030F0702030302020204" pitchFamily="66" charset="0"/>
              </a:rPr>
              <a:t>.</a:t>
            </a:r>
          </a:p>
          <a:p>
            <a:endParaRPr lang="en-GB" dirty="0">
              <a:solidFill>
                <a:srgbClr val="252525"/>
              </a:solidFill>
              <a:latin typeface="Comic Sans MS" panose="030F0702030302020204" pitchFamily="66" charset="0"/>
            </a:endParaRPr>
          </a:p>
          <a:p>
            <a:r>
              <a:rPr lang="en-GB" b="1" dirty="0">
                <a:solidFill>
                  <a:srgbClr val="00B050"/>
                </a:solidFill>
                <a:latin typeface="Comic Sans MS" panose="030F0702030302020204" pitchFamily="66" charset="0"/>
              </a:rPr>
              <a:t>Quadgraph</a:t>
            </a:r>
            <a:r>
              <a:rPr lang="en-GB" dirty="0">
                <a:latin typeface="Comic Sans MS" panose="030F0702030302020204" pitchFamily="66" charset="0"/>
              </a:rPr>
              <a:t> </a:t>
            </a:r>
          </a:p>
          <a:p>
            <a:r>
              <a:rPr lang="en-GB" dirty="0">
                <a:latin typeface="Comic Sans MS" panose="030F0702030302020204" pitchFamily="66" charset="0"/>
              </a:rPr>
              <a:t>Four letters that make one sound. For example – ough</a:t>
            </a:r>
          </a:p>
          <a:p>
            <a:endParaRPr lang="en-GB" dirty="0">
              <a:latin typeface="Comic Sans MS" panose="030F0702030302020204" pitchFamily="66" charset="0"/>
            </a:endParaRPr>
          </a:p>
          <a:p>
            <a:r>
              <a:rPr lang="en-GB" b="1" dirty="0">
                <a:solidFill>
                  <a:srgbClr val="00B050"/>
                </a:solidFill>
                <a:latin typeface="Comic Sans MS" panose="030F0702030302020204" pitchFamily="66" charset="0"/>
              </a:rPr>
              <a:t>Vowel</a:t>
            </a:r>
          </a:p>
          <a:p>
            <a:r>
              <a:rPr lang="en-GB" b="1" dirty="0">
                <a:solidFill>
                  <a:srgbClr val="00B050"/>
                </a:solidFill>
                <a:latin typeface="Comic Sans MS" panose="030F0702030302020204" pitchFamily="66" charset="0"/>
              </a:rPr>
              <a:t> </a:t>
            </a:r>
            <a:r>
              <a:rPr lang="en-GB" b="1" dirty="0">
                <a:latin typeface="Comic Sans MS" panose="030F0702030302020204" pitchFamily="66" charset="0"/>
              </a:rPr>
              <a:t>(a, e </a:t>
            </a:r>
            <a:r>
              <a:rPr lang="en-GB" b="1" dirty="0" err="1">
                <a:latin typeface="Comic Sans MS" panose="030F0702030302020204" pitchFamily="66" charset="0"/>
              </a:rPr>
              <a:t>i</a:t>
            </a:r>
            <a:r>
              <a:rPr lang="en-GB" b="1" dirty="0">
                <a:latin typeface="Comic Sans MS" panose="030F0702030302020204" pitchFamily="66" charset="0"/>
              </a:rPr>
              <a:t>, o u) A letter that is not a consonant </a:t>
            </a:r>
          </a:p>
        </p:txBody>
      </p:sp>
    </p:spTree>
    <p:extLst>
      <p:ext uri="{BB962C8B-B14F-4D97-AF65-F5344CB8AC3E}">
        <p14:creationId xmlns:p14="http://schemas.microsoft.com/office/powerpoint/2010/main" val="1530269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1560" y="332656"/>
            <a:ext cx="7704856" cy="6048672"/>
          </a:xfrm>
        </p:spPr>
        <p:txBody>
          <a:bodyPr>
            <a:normAutofit/>
          </a:bodyPr>
          <a:lstStyle/>
          <a:p>
            <a:pPr>
              <a:buNone/>
            </a:pPr>
            <a:r>
              <a:rPr lang="en-GB" sz="3600" dirty="0">
                <a:latin typeface="Comic Sans MS" pitchFamily="66" charset="0"/>
              </a:rPr>
              <a:t>Support Materials…</a:t>
            </a:r>
            <a:endParaRPr lang="en-GB" sz="3200" dirty="0">
              <a:latin typeface="Comic Sans MS" pitchFamily="66" charset="0"/>
            </a:endParaRPr>
          </a:p>
          <a:p>
            <a:endParaRPr lang="en-GB" sz="2800" dirty="0">
              <a:latin typeface="Comic Sans MS" pitchFamily="66" charset="0"/>
            </a:endParaRPr>
          </a:p>
          <a:p>
            <a:r>
              <a:rPr lang="en-GB" dirty="0">
                <a:latin typeface="Comic Sans MS" pitchFamily="66" charset="0"/>
              </a:rPr>
              <a:t>Mnemonic flashcards and friezes from Jolly Phonics</a:t>
            </a:r>
          </a:p>
          <a:p>
            <a:r>
              <a:rPr lang="en-GB" dirty="0">
                <a:latin typeface="Comic Sans MS" pitchFamily="66" charset="0"/>
              </a:rPr>
              <a:t>Alphabet frieze and sound mats using the same mnemonics</a:t>
            </a:r>
          </a:p>
          <a:p>
            <a:r>
              <a:rPr lang="en-GB" dirty="0">
                <a:latin typeface="Comic Sans MS" pitchFamily="66" charset="0"/>
              </a:rPr>
              <a:t>Plain flashcards for lessons</a:t>
            </a:r>
          </a:p>
          <a:p>
            <a:r>
              <a:rPr lang="en-GB" dirty="0">
                <a:latin typeface="Comic Sans MS" pitchFamily="66" charset="0"/>
              </a:rPr>
              <a:t>Support staff to have mini sets of flashcards for practise throughout day</a:t>
            </a:r>
          </a:p>
          <a:p>
            <a:r>
              <a:rPr lang="en-GB" dirty="0">
                <a:latin typeface="Comic Sans MS" pitchFamily="66" charset="0"/>
              </a:rPr>
              <a:t>Consistent use of Jolly Phonics Interactive Whiteboard Resources.</a:t>
            </a:r>
          </a:p>
          <a:p>
            <a:endParaRPr lang="en-GB" sz="2800" dirty="0">
              <a:latin typeface="Comic Sans MS" pitchFamily="66" charset="0"/>
            </a:endParaRPr>
          </a:p>
          <a:p>
            <a:endParaRPr lang="en-GB" sz="2800" dirty="0">
              <a:latin typeface="Comic Sans MS" pitchFamily="66"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1560" y="332656"/>
            <a:ext cx="7467600" cy="4873752"/>
          </a:xfrm>
        </p:spPr>
        <p:txBody>
          <a:bodyPr>
            <a:normAutofit/>
          </a:bodyPr>
          <a:lstStyle/>
          <a:p>
            <a:pPr>
              <a:buNone/>
            </a:pPr>
            <a:r>
              <a:rPr lang="en-GB" sz="3600" dirty="0">
                <a:latin typeface="Comic Sans MS" pitchFamily="66" charset="0"/>
              </a:rPr>
              <a:t>Teaching routines</a:t>
            </a:r>
          </a:p>
          <a:p>
            <a:pPr marL="0" indent="0">
              <a:buNone/>
            </a:pPr>
            <a:endParaRPr lang="en-GB" dirty="0">
              <a:latin typeface="Comic Sans MS" pitchFamily="66" charset="0"/>
            </a:endParaRPr>
          </a:p>
          <a:p>
            <a:r>
              <a:rPr lang="en-GB" dirty="0">
                <a:latin typeface="Comic Sans MS" pitchFamily="66" charset="0"/>
              </a:rPr>
              <a:t>Lead adult and all resources the children need to look at should be placed front &amp; centre, with children facing directly at them.</a:t>
            </a:r>
          </a:p>
          <a:p>
            <a:r>
              <a:rPr lang="en-GB" dirty="0">
                <a:latin typeface="Comic Sans MS" pitchFamily="66" charset="0"/>
              </a:rPr>
              <a:t>Follow the structure of the panning to ensure all components of the session are completed</a:t>
            </a:r>
          </a:p>
          <a:p>
            <a:r>
              <a:rPr lang="en-GB" dirty="0">
                <a:latin typeface="Comic Sans MS" pitchFamily="66" charset="0"/>
              </a:rPr>
              <a:t>Spotlight on lowest 20% - specific seating plan.</a:t>
            </a:r>
          </a:p>
          <a:p>
            <a:r>
              <a:rPr lang="en-GB" dirty="0">
                <a:latin typeface="Comic Sans MS" pitchFamily="66" charset="0"/>
              </a:rPr>
              <a:t>All children actively involved.</a:t>
            </a:r>
          </a:p>
          <a:p>
            <a:r>
              <a:rPr lang="en-GB" dirty="0">
                <a:latin typeface="Comic Sans MS" pitchFamily="66" charset="0"/>
              </a:rPr>
              <a:t>Interactive Whiteboard Resources Used to support lessons.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solidFill>
                <a:latin typeface="Comic Sans MS" pitchFamily="66" charset="0"/>
              </a:rPr>
              <a:t>teaching sequence</a:t>
            </a:r>
          </a:p>
        </p:txBody>
      </p:sp>
      <p:sp>
        <p:nvSpPr>
          <p:cNvPr id="3" name="Content Placeholder 2"/>
          <p:cNvSpPr>
            <a:spLocks noGrp="1"/>
          </p:cNvSpPr>
          <p:nvPr>
            <p:ph sz="quarter" idx="1"/>
          </p:nvPr>
        </p:nvSpPr>
        <p:spPr>
          <a:xfrm>
            <a:off x="755576" y="1556792"/>
            <a:ext cx="7467600" cy="4873752"/>
          </a:xfrm>
        </p:spPr>
        <p:txBody>
          <a:bodyPr/>
          <a:lstStyle/>
          <a:p>
            <a:r>
              <a:rPr lang="en-GB" dirty="0">
                <a:latin typeface="Comic Sans MS" pitchFamily="66" charset="0"/>
              </a:rPr>
              <a:t>All lessons to follow this sequence. </a:t>
            </a:r>
          </a:p>
          <a:p>
            <a:endParaRPr lang="en-GB" dirty="0">
              <a:latin typeface="Comic Sans MS" pitchFamily="66" charset="0"/>
            </a:endParaRPr>
          </a:p>
          <a:p>
            <a:pPr algn="ctr"/>
            <a:r>
              <a:rPr lang="en-GB" dirty="0">
                <a:latin typeface="Comic Sans MS" pitchFamily="66" charset="0"/>
              </a:rPr>
              <a:t>Revisit and review</a:t>
            </a:r>
          </a:p>
          <a:p>
            <a:pPr algn="ctr"/>
            <a:r>
              <a:rPr lang="en-GB" dirty="0">
                <a:latin typeface="Comic Sans MS" pitchFamily="66" charset="0"/>
              </a:rPr>
              <a:t>Teach (action/song/story)</a:t>
            </a:r>
          </a:p>
          <a:p>
            <a:pPr algn="ctr"/>
            <a:r>
              <a:rPr lang="en-GB" dirty="0">
                <a:latin typeface="Comic Sans MS" pitchFamily="66" charset="0"/>
              </a:rPr>
              <a:t>Letter Formation</a:t>
            </a:r>
          </a:p>
          <a:p>
            <a:pPr algn="ctr"/>
            <a:r>
              <a:rPr lang="en-GB" dirty="0">
                <a:latin typeface="Comic Sans MS" pitchFamily="66" charset="0"/>
              </a:rPr>
              <a:t>Blending </a:t>
            </a:r>
          </a:p>
          <a:p>
            <a:pPr algn="ctr"/>
            <a:r>
              <a:rPr lang="en-GB" dirty="0">
                <a:latin typeface="Comic Sans MS" pitchFamily="66" charset="0"/>
              </a:rPr>
              <a:t>Identifying Sounds in Words</a:t>
            </a:r>
          </a:p>
          <a:p>
            <a:pPr algn="ctr"/>
            <a:r>
              <a:rPr lang="en-GB" dirty="0">
                <a:latin typeface="Comic Sans MS" pitchFamily="66" charset="0"/>
              </a:rPr>
              <a:t>Listen and Write (words and sentences)</a:t>
            </a:r>
          </a:p>
          <a:p>
            <a:pPr algn="ctr"/>
            <a:r>
              <a:rPr lang="en-GB" dirty="0">
                <a:latin typeface="Comic Sans MS" pitchFamily="66" charset="0"/>
              </a:rPr>
              <a:t>Planned Word Bank of words to use</a:t>
            </a:r>
          </a:p>
          <a:p>
            <a:pPr algn="ctr"/>
            <a:r>
              <a:rPr lang="en-GB" dirty="0">
                <a:latin typeface="Comic Sans MS" pitchFamily="66" charset="0"/>
              </a:rPr>
              <a:t>Tricky Words to focus on (read and spell)</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9222" y="1196752"/>
            <a:ext cx="8302031" cy="52220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p:cNvSpPr txBox="1"/>
          <p:nvPr/>
        </p:nvSpPr>
        <p:spPr>
          <a:xfrm>
            <a:off x="1369898" y="332656"/>
            <a:ext cx="6120680" cy="646331"/>
          </a:xfrm>
          <a:prstGeom prst="rect">
            <a:avLst/>
          </a:prstGeom>
          <a:noFill/>
        </p:spPr>
        <p:txBody>
          <a:bodyPr wrap="square" rtlCol="0">
            <a:spAutoFit/>
          </a:bodyPr>
          <a:lstStyle/>
          <a:p>
            <a:pPr algn="ctr"/>
            <a:r>
              <a:rPr lang="en-GB" dirty="0">
                <a:latin typeface="Comic Sans MS" panose="030F0902030302020204" pitchFamily="66" charset="0"/>
              </a:rPr>
              <a:t>This planning format to be used across the school for lessons and interventions (as appropriate)</a:t>
            </a:r>
          </a:p>
        </p:txBody>
      </p:sp>
    </p:spTree>
    <p:extLst>
      <p:ext uri="{BB962C8B-B14F-4D97-AF65-F5344CB8AC3E}">
        <p14:creationId xmlns:p14="http://schemas.microsoft.com/office/powerpoint/2010/main" val="1395348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1560" y="332656"/>
            <a:ext cx="7467600" cy="4873752"/>
          </a:xfrm>
        </p:spPr>
        <p:txBody>
          <a:bodyPr>
            <a:normAutofit fontScale="92500"/>
          </a:bodyPr>
          <a:lstStyle/>
          <a:p>
            <a:pPr>
              <a:buNone/>
            </a:pPr>
            <a:r>
              <a:rPr lang="en-GB" sz="3600" dirty="0">
                <a:latin typeface="Comic Sans MS" pitchFamily="66" charset="0"/>
              </a:rPr>
              <a:t>Teaching strategies /mantras </a:t>
            </a:r>
            <a:endParaRPr lang="en-GB" sz="2100" dirty="0">
              <a:latin typeface="Comic Sans MS" pitchFamily="66" charset="0"/>
            </a:endParaRPr>
          </a:p>
          <a:p>
            <a:pPr>
              <a:buNone/>
            </a:pPr>
            <a:endParaRPr lang="en-GB" dirty="0">
              <a:latin typeface="Comic Sans MS" pitchFamily="66" charset="0"/>
            </a:endParaRPr>
          </a:p>
          <a:p>
            <a:r>
              <a:rPr lang="en-GB" dirty="0">
                <a:latin typeface="Comic Sans MS" pitchFamily="66" charset="0"/>
              </a:rPr>
              <a:t>Use of ‘</a:t>
            </a:r>
            <a:r>
              <a:rPr lang="en-GB" b="1" dirty="0">
                <a:latin typeface="Comic Sans MS" pitchFamily="66" charset="0"/>
              </a:rPr>
              <a:t>phoneme fingers</a:t>
            </a:r>
            <a:r>
              <a:rPr lang="en-GB" dirty="0">
                <a:latin typeface="Comic Sans MS" pitchFamily="66" charset="0"/>
              </a:rPr>
              <a:t>’ to support segmenting and blending- rehearsing orally-always before writing.</a:t>
            </a:r>
          </a:p>
          <a:p>
            <a:r>
              <a:rPr lang="en-GB" dirty="0">
                <a:latin typeface="Comic Sans MS" pitchFamily="66" charset="0"/>
              </a:rPr>
              <a:t>Use of arm/hand swish to support blending for whole class- to show that all children say the sounds blended back into a word.</a:t>
            </a:r>
          </a:p>
          <a:p>
            <a:r>
              <a:rPr lang="en-GB" dirty="0">
                <a:latin typeface="Comic Sans MS" pitchFamily="66" charset="0"/>
              </a:rPr>
              <a:t>Use of </a:t>
            </a:r>
            <a:r>
              <a:rPr lang="en-GB" b="1" dirty="0">
                <a:latin typeface="Comic Sans MS" pitchFamily="66" charset="0"/>
              </a:rPr>
              <a:t>‘My Turn, Your Turn’ </a:t>
            </a:r>
            <a:r>
              <a:rPr lang="en-GB" dirty="0">
                <a:latin typeface="Comic Sans MS" pitchFamily="66" charset="0"/>
              </a:rPr>
              <a:t>to ensure children listen to high quality model and learn through repetition.</a:t>
            </a:r>
          </a:p>
          <a:p>
            <a:pPr marL="0" indent="0">
              <a:buNone/>
            </a:pPr>
            <a:r>
              <a:rPr lang="en-GB" dirty="0">
                <a:latin typeface="Comic Sans MS" pitchFamily="66" charset="0"/>
              </a:rPr>
              <a:t>    Use of signal to indicate to whole class when they         can say the blended word (push word card forward)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1560" y="332656"/>
            <a:ext cx="7467600" cy="4873752"/>
          </a:xfrm>
        </p:spPr>
        <p:txBody>
          <a:bodyPr>
            <a:normAutofit/>
          </a:bodyPr>
          <a:lstStyle/>
          <a:p>
            <a:pPr>
              <a:buNone/>
            </a:pPr>
            <a:r>
              <a:rPr lang="en-GB" sz="3600" dirty="0">
                <a:latin typeface="Comic Sans MS" pitchFamily="66" charset="0"/>
              </a:rPr>
              <a:t>Teaching strategies - blending</a:t>
            </a:r>
          </a:p>
          <a:p>
            <a:pPr>
              <a:buNone/>
            </a:pPr>
            <a:endParaRPr lang="en-GB" dirty="0">
              <a:latin typeface="Comic Sans MS" pitchFamily="66" charset="0"/>
            </a:endParaRPr>
          </a:p>
          <a:p>
            <a:r>
              <a:rPr lang="en-GB" dirty="0">
                <a:latin typeface="Comic Sans MS" pitchFamily="66" charset="0"/>
              </a:rPr>
              <a:t>Step 1 = oral blending- This starts in Pre-School and continues, as necessary as children can hear all sounds within a word (no letters at this point).</a:t>
            </a:r>
          </a:p>
          <a:p>
            <a:r>
              <a:rPr lang="en-GB" dirty="0">
                <a:latin typeface="Comic Sans MS" pitchFamily="66" charset="0"/>
              </a:rPr>
              <a:t>Step 2 = blending using individual letter cards/tiles on pocket chart/magnetic board etc.</a:t>
            </a:r>
          </a:p>
          <a:p>
            <a:r>
              <a:rPr lang="en-GB" dirty="0">
                <a:latin typeface="Comic Sans MS" pitchFamily="66" charset="0"/>
              </a:rPr>
              <a:t>Step 3 = blending to read whole words (flashcards)</a:t>
            </a:r>
          </a:p>
          <a:p>
            <a:r>
              <a:rPr lang="en-GB" dirty="0">
                <a:latin typeface="Comic Sans MS" pitchFamily="66" charset="0"/>
              </a:rPr>
              <a:t>Step 4 = chunking multi-syllabic words, including prefixes and suffixes.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23528" y="332656"/>
            <a:ext cx="8280920" cy="6120680"/>
          </a:xfrm>
        </p:spPr>
        <p:txBody>
          <a:bodyPr>
            <a:normAutofit/>
          </a:bodyPr>
          <a:lstStyle/>
          <a:p>
            <a:pPr algn="ctr">
              <a:buNone/>
            </a:pPr>
            <a:r>
              <a:rPr lang="en-GB" sz="3600" dirty="0">
                <a:latin typeface="Comic Sans MS" pitchFamily="66" charset="0"/>
              </a:rPr>
              <a:t>Teaching strategies – role of the TA</a:t>
            </a:r>
          </a:p>
          <a:p>
            <a:pPr lvl="2" algn="ctr">
              <a:buNone/>
            </a:pPr>
            <a:r>
              <a:rPr lang="en-GB" dirty="0">
                <a:latin typeface="Comic Sans MS" pitchFamily="66" charset="0"/>
              </a:rPr>
              <a:t>(Within whole class sessions)</a:t>
            </a:r>
            <a:endParaRPr lang="en-GB" sz="2400" b="1" dirty="0">
              <a:latin typeface="Comic Sans MS" pitchFamily="66" charset="0"/>
            </a:endParaRPr>
          </a:p>
          <a:p>
            <a:pPr>
              <a:buNone/>
            </a:pPr>
            <a:endParaRPr lang="en-GB" dirty="0">
              <a:latin typeface="Comic Sans MS" pitchFamily="66" charset="0"/>
            </a:endParaRPr>
          </a:p>
          <a:p>
            <a:pPr>
              <a:buNone/>
            </a:pPr>
            <a:r>
              <a:rPr lang="en-GB" dirty="0">
                <a:latin typeface="Comic Sans MS" pitchFamily="66" charset="0"/>
              </a:rPr>
              <a:t>TAs who support this session will need to…</a:t>
            </a:r>
          </a:p>
          <a:p>
            <a:r>
              <a:rPr lang="en-GB" dirty="0">
                <a:latin typeface="Comic Sans MS" pitchFamily="66" charset="0"/>
              </a:rPr>
              <a:t>Sit facing the  children to enable them to monitor participation</a:t>
            </a:r>
          </a:p>
          <a:p>
            <a:r>
              <a:rPr lang="en-GB" dirty="0">
                <a:latin typeface="Comic Sans MS" pitchFamily="66" charset="0"/>
              </a:rPr>
              <a:t>Use listening cue cards to support behaviour voicelessly</a:t>
            </a:r>
          </a:p>
          <a:p>
            <a:r>
              <a:rPr lang="en-GB" dirty="0">
                <a:latin typeface="Comic Sans MS" pitchFamily="66" charset="0"/>
              </a:rPr>
              <a:t>Model good participation</a:t>
            </a:r>
          </a:p>
          <a:p>
            <a:r>
              <a:rPr lang="en-GB" dirty="0">
                <a:latin typeface="Comic Sans MS" pitchFamily="66" charset="0"/>
              </a:rPr>
              <a:t>Sit near to the lowest 20% to maximise their interaction with adults throughout the session</a:t>
            </a:r>
          </a:p>
          <a:p>
            <a:r>
              <a:rPr lang="en-GB" dirty="0">
                <a:latin typeface="Comic Sans MS" pitchFamily="66" charset="0"/>
              </a:rPr>
              <a:t>Provide praise (through use of non-verbal signs) for good participation.</a:t>
            </a:r>
          </a:p>
          <a:p>
            <a:r>
              <a:rPr lang="en-GB" dirty="0">
                <a:latin typeface="Comic Sans MS" pitchFamily="66" charset="0"/>
              </a:rPr>
              <a:t>Use small whiteboard to support targeted visual aids</a:t>
            </a:r>
          </a:p>
          <a:p>
            <a:pPr marL="0" indent="0">
              <a:buNone/>
            </a:pPr>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475</TotalTime>
  <Words>1090</Words>
  <Application>Microsoft Office PowerPoint</Application>
  <PresentationFormat>On-screen Show (4:3)</PresentationFormat>
  <Paragraphs>112</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Century Schoolbook</vt:lpstr>
      <vt:lpstr>Comic Sans MS</vt:lpstr>
      <vt:lpstr>Wingdings</vt:lpstr>
      <vt:lpstr>Wingdings 2</vt:lpstr>
      <vt:lpstr>Oriel</vt:lpstr>
      <vt:lpstr> Phonics   AT  Marston Moreteyne school</vt:lpstr>
      <vt:lpstr>Consistency</vt:lpstr>
      <vt:lpstr>correct pronunciation of phonemes</vt:lpstr>
      <vt:lpstr>PowerPoint Presentation</vt:lpstr>
      <vt:lpstr>PowerPoint Presentation</vt:lpstr>
      <vt:lpstr>PowerPoint Presentation</vt:lpstr>
      <vt:lpstr>PowerPoint Presentation</vt:lpstr>
      <vt:lpstr>PowerPoint Presentation</vt:lpstr>
      <vt:lpstr>PowerPoint Presentation</vt:lpstr>
      <vt:lpstr>terminology</vt:lpstr>
      <vt:lpstr>PowerPoint Presentation</vt:lpstr>
      <vt:lpstr>PowerPoint Presentation</vt:lpstr>
      <vt:lpstr>PowerPoint Presentation</vt:lpstr>
      <vt:lpstr>PowerPoint Presentation</vt:lpstr>
      <vt:lpstr>PowerPoint Presentation</vt:lpstr>
      <vt:lpstr>teaching sequence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LETTERS AND SOUNDS AT  ST BARTHOLOMEWS</dc:title>
  <dc:creator>NStreet</dc:creator>
  <cp:lastModifiedBy>nicola straccia</cp:lastModifiedBy>
  <cp:revision>32</cp:revision>
  <dcterms:created xsi:type="dcterms:W3CDTF">2021-05-23T14:23:41Z</dcterms:created>
  <dcterms:modified xsi:type="dcterms:W3CDTF">2022-09-14T08:33:11Z</dcterms:modified>
</cp:coreProperties>
</file>