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6" r:id="rId2"/>
    <p:sldId id="29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99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2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A53F0-3193-4DFE-B038-71DEC31B48C2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BECB-A5F2-4CAB-965B-C3D2143B5B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538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A53F0-3193-4DFE-B038-71DEC31B48C2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BECB-A5F2-4CAB-965B-C3D2143B5B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418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A53F0-3193-4DFE-B038-71DEC31B48C2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BECB-A5F2-4CAB-965B-C3D2143B5B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02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A53F0-3193-4DFE-B038-71DEC31B48C2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BECB-A5F2-4CAB-965B-C3D2143B5B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740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A53F0-3193-4DFE-B038-71DEC31B48C2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BECB-A5F2-4CAB-965B-C3D2143B5B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337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A53F0-3193-4DFE-B038-71DEC31B48C2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BECB-A5F2-4CAB-965B-C3D2143B5B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15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A53F0-3193-4DFE-B038-71DEC31B48C2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BECB-A5F2-4CAB-965B-C3D2143B5B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5086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A53F0-3193-4DFE-B038-71DEC31B48C2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BECB-A5F2-4CAB-965B-C3D2143B5B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485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A53F0-3193-4DFE-B038-71DEC31B48C2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BECB-A5F2-4CAB-965B-C3D2143B5B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144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A53F0-3193-4DFE-B038-71DEC31B48C2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BECB-A5F2-4CAB-965B-C3D2143B5B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8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A53F0-3193-4DFE-B038-71DEC31B48C2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BECB-A5F2-4CAB-965B-C3D2143B5B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189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FA53F0-3193-4DFE-B038-71DEC31B48C2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27BECB-A5F2-4CAB-965B-C3D2143B5B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364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397" y="207819"/>
            <a:ext cx="4971104" cy="37235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5020888" y="401955"/>
            <a:ext cx="671668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Berlin Sans FB" panose="020E0602020502020306" pitchFamily="34" charset="0"/>
              </a:rPr>
              <a:t>Marston Moreteyne School</a:t>
            </a:r>
          </a:p>
          <a:p>
            <a:pPr algn="ctr"/>
            <a:r>
              <a:rPr lang="en-GB" sz="7200" dirty="0" smtClean="0">
                <a:latin typeface="Berlin Sans FB" panose="020E0602020502020306" pitchFamily="34" charset="0"/>
              </a:rPr>
              <a:t>Progression in Writing Genres </a:t>
            </a:r>
            <a:endParaRPr lang="en-GB" sz="7200" dirty="0">
              <a:latin typeface="Berlin Sans FB" panose="020E0602020502020306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574" y="207819"/>
            <a:ext cx="2552884" cy="230202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9370" y="4139330"/>
            <a:ext cx="2948884" cy="2321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1742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64327" y="559724"/>
            <a:ext cx="8063346" cy="51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258290" y="720437"/>
            <a:ext cx="8063346" cy="51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507075" y="399011"/>
            <a:ext cx="1130253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FF0000"/>
                </a:solidFill>
                <a:latin typeface="Berlin Sans FB" panose="020E0602020502020306" pitchFamily="34" charset="0"/>
              </a:rPr>
              <a:t>Instructions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FF0000"/>
                </a:solidFill>
                <a:latin typeface="Berlin Sans FB" panose="020E0602020502020306" pitchFamily="34" charset="0"/>
              </a:rPr>
              <a:t>Recount </a:t>
            </a:r>
            <a:r>
              <a:rPr lang="en-GB" sz="3600" dirty="0">
                <a:solidFill>
                  <a:srgbClr val="FF0000"/>
                </a:solidFill>
                <a:latin typeface="Berlin Sans FB" panose="020E0602020502020306" pitchFamily="34" charset="0"/>
              </a:rPr>
              <a:t>– experiences, </a:t>
            </a:r>
            <a:r>
              <a:rPr lang="en-GB" sz="3600" dirty="0" smtClean="0">
                <a:solidFill>
                  <a:srgbClr val="FF0000"/>
                </a:solidFill>
                <a:latin typeface="Berlin Sans FB" panose="020E0602020502020306" pitchFamily="34" charset="0"/>
              </a:rPr>
              <a:t>diary, reports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FF0000"/>
                </a:solidFill>
                <a:latin typeface="Berlin Sans FB" panose="020E0602020502020306" pitchFamily="34" charset="0"/>
              </a:rPr>
              <a:t>Non-Chronological reports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FF0000"/>
                </a:solidFill>
                <a:latin typeface="Berlin Sans FB" panose="020E0602020502020306" pitchFamily="34" charset="0"/>
              </a:rPr>
              <a:t>Letters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FF0000"/>
                </a:solidFill>
                <a:latin typeface="Berlin Sans FB" panose="020E0602020502020306" pitchFamily="34" charset="0"/>
              </a:rPr>
              <a:t>Persuasion </a:t>
            </a:r>
            <a:r>
              <a:rPr lang="en-GB" sz="3600" dirty="0">
                <a:solidFill>
                  <a:srgbClr val="FF0000"/>
                </a:solidFill>
                <a:latin typeface="Berlin Sans FB" panose="020E0602020502020306" pitchFamily="34" charset="0"/>
              </a:rPr>
              <a:t>- </a:t>
            </a:r>
            <a:r>
              <a:rPr lang="en-GB" sz="3600" dirty="0" smtClean="0">
                <a:solidFill>
                  <a:srgbClr val="FF0000"/>
                </a:solidFill>
                <a:latin typeface="Berlin Sans FB" panose="020E0602020502020306" pitchFamily="34" charset="0"/>
              </a:rPr>
              <a:t>purpose</a:t>
            </a:r>
            <a:r>
              <a:rPr lang="en-GB" sz="3600" dirty="0">
                <a:solidFill>
                  <a:srgbClr val="FF0000"/>
                </a:solidFill>
                <a:latin typeface="Berlin Sans FB" panose="020E0602020502020306" pitchFamily="34" charset="0"/>
              </a:rPr>
              <a:t>: advert, leaflet, </a:t>
            </a:r>
            <a:r>
              <a:rPr lang="en-GB" sz="3600" dirty="0" smtClean="0">
                <a:solidFill>
                  <a:srgbClr val="FF0000"/>
                </a:solidFill>
                <a:latin typeface="Berlin Sans FB" panose="020E0602020502020306" pitchFamily="34" charset="0"/>
              </a:rPr>
              <a:t>argument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FF0000"/>
                </a:solidFill>
                <a:latin typeface="Berlin Sans FB" panose="020E0602020502020306" pitchFamily="34" charset="0"/>
              </a:rPr>
              <a:t> Biography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FF0000"/>
                </a:solidFill>
                <a:latin typeface="Berlin Sans FB" panose="020E0602020502020306" pitchFamily="34" charset="0"/>
              </a:rPr>
              <a:t> Newspaper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FF0000"/>
                </a:solidFill>
                <a:latin typeface="Berlin Sans FB" panose="020E0602020502020306" pitchFamily="34" charset="0"/>
              </a:rPr>
              <a:t>Story</a:t>
            </a:r>
            <a:endParaRPr lang="en-GB" sz="3600" dirty="0">
              <a:solidFill>
                <a:srgbClr val="FF0000"/>
              </a:solidFill>
              <a:latin typeface="Berlin Sans FB" panose="020E0602020502020306" pitchFamily="34" charset="0"/>
            </a:endParaRPr>
          </a:p>
          <a:p>
            <a:endParaRPr lang="en-GB" dirty="0"/>
          </a:p>
          <a:p>
            <a:endParaRPr lang="en-GB" b="1" dirty="0">
              <a:solidFill>
                <a:srgbClr val="FF0000"/>
              </a:solidFill>
            </a:endParaRPr>
          </a:p>
          <a:p>
            <a:endParaRPr lang="en-GB" b="1" dirty="0" smtClean="0">
              <a:solidFill>
                <a:srgbClr val="FF0000"/>
              </a:solidFill>
            </a:endParaRPr>
          </a:p>
          <a:p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5616" y="3388283"/>
            <a:ext cx="5209309" cy="3187340"/>
          </a:xfrm>
          <a:prstGeom prst="rect">
            <a:avLst/>
          </a:prstGeom>
        </p:spPr>
      </p:pic>
      <p:pic>
        <p:nvPicPr>
          <p:cNvPr id="1026" name="Picture 2" descr="Yellow Pencil Clip Art Free PNG Image｜Illustoon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10" b="8789"/>
          <a:stretch/>
        </p:blipFill>
        <p:spPr bwMode="auto">
          <a:xfrm rot="1208442">
            <a:off x="8828116" y="-46386"/>
            <a:ext cx="2309552" cy="2280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Yellow Pencil Clip Art Free PNG Image｜Illustoon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10" b="8789"/>
          <a:stretch/>
        </p:blipFill>
        <p:spPr bwMode="auto">
          <a:xfrm rot="14578068">
            <a:off x="2810621" y="4289659"/>
            <a:ext cx="2207726" cy="2179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56280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798" y="928028"/>
            <a:ext cx="10576151" cy="548393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91840" y="95794"/>
            <a:ext cx="55560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rgbClr val="FF0000"/>
                </a:solidFill>
              </a:rPr>
              <a:t>Instructions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01628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696" y="73051"/>
            <a:ext cx="9988732" cy="667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6971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302" y="174171"/>
            <a:ext cx="10099916" cy="6487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2963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441" y="172885"/>
            <a:ext cx="10426608" cy="6561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1727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3074" y="192893"/>
            <a:ext cx="9752103" cy="6586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2772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390" y="1025435"/>
            <a:ext cx="11706225" cy="5486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2549" y="235131"/>
            <a:ext cx="114866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</a:rPr>
              <a:t>Recount – experiences, diary, police reports, sports reports</a:t>
            </a:r>
          </a:p>
        </p:txBody>
      </p:sp>
    </p:spTree>
    <p:extLst>
      <p:ext uri="{BB962C8B-B14F-4D97-AF65-F5344CB8AC3E}">
        <p14:creationId xmlns:p14="http://schemas.microsoft.com/office/powerpoint/2010/main" val="20015725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1817" y="275418"/>
            <a:ext cx="10422528" cy="6423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6968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" y="419100"/>
            <a:ext cx="11610975" cy="601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8718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315" y="428761"/>
            <a:ext cx="11668125" cy="7115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6580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309" y="246647"/>
            <a:ext cx="11156496" cy="6402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0228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876" y="1084761"/>
            <a:ext cx="11620500" cy="5524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09555" y="182880"/>
            <a:ext cx="53993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</a:rPr>
              <a:t>Non-Chronological Reports</a:t>
            </a:r>
          </a:p>
        </p:txBody>
      </p:sp>
    </p:spTree>
    <p:extLst>
      <p:ext uri="{BB962C8B-B14F-4D97-AF65-F5344CB8AC3E}">
        <p14:creationId xmlns:p14="http://schemas.microsoft.com/office/powerpoint/2010/main" val="8914049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6652" y="310296"/>
            <a:ext cx="10387828" cy="6285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024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892" y="602796"/>
            <a:ext cx="11734800" cy="600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5808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645" y="301061"/>
            <a:ext cx="10922317" cy="6556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9288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354" y="265751"/>
            <a:ext cx="10693309" cy="6139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3669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39" y="755584"/>
            <a:ext cx="11016344" cy="581721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64184" y="109253"/>
            <a:ext cx="4894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</a:rPr>
              <a:t>Letters</a:t>
            </a:r>
          </a:p>
        </p:txBody>
      </p:sp>
    </p:spTree>
    <p:extLst>
      <p:ext uri="{BB962C8B-B14F-4D97-AF65-F5344CB8AC3E}">
        <p14:creationId xmlns:p14="http://schemas.microsoft.com/office/powerpoint/2010/main" val="30669082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7578" y="322217"/>
            <a:ext cx="9436008" cy="6416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2463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1911"/>
          <a:stretch/>
        </p:blipFill>
        <p:spPr>
          <a:xfrm>
            <a:off x="892357" y="197031"/>
            <a:ext cx="10267950" cy="6203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2658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613" y="232242"/>
            <a:ext cx="9808844" cy="64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9309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2234"/>
          <a:stretch/>
        </p:blipFill>
        <p:spPr>
          <a:xfrm>
            <a:off x="957944" y="224245"/>
            <a:ext cx="9880962" cy="6440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9081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362" y="931000"/>
            <a:ext cx="10134600" cy="56578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41120" y="182879"/>
            <a:ext cx="11016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</a:rPr>
              <a:t>Persuasion - Purpose: advert, leaflet, argument </a:t>
            </a:r>
          </a:p>
        </p:txBody>
      </p:sp>
    </p:spTree>
    <p:extLst>
      <p:ext uri="{BB962C8B-B14F-4D97-AF65-F5344CB8AC3E}">
        <p14:creationId xmlns:p14="http://schemas.microsoft.com/office/powerpoint/2010/main" val="6942031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1416" y="255662"/>
            <a:ext cx="9370967" cy="6449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4017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0053" y="168320"/>
            <a:ext cx="10182225" cy="648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6674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3813" y="309343"/>
            <a:ext cx="9011603" cy="6340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3160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3006" y="260041"/>
            <a:ext cx="8817700" cy="6355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1618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154" y="855337"/>
            <a:ext cx="11150451" cy="530528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876800" y="209006"/>
            <a:ext cx="82731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</a:rPr>
              <a:t>Biography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014078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837" y="309562"/>
            <a:ext cx="10220325" cy="6238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5700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2139"/>
          <a:stretch/>
        </p:blipFill>
        <p:spPr>
          <a:xfrm>
            <a:off x="201249" y="644435"/>
            <a:ext cx="11821377" cy="5843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1399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7479" y="449172"/>
            <a:ext cx="10144125" cy="602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41687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2673"/>
          <a:stretch/>
        </p:blipFill>
        <p:spPr>
          <a:xfrm>
            <a:off x="1038225" y="390525"/>
            <a:ext cx="10115550" cy="5914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2786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0772" y="809898"/>
            <a:ext cx="9819150" cy="590237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71914" y="0"/>
            <a:ext cx="5059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</a:rPr>
              <a:t>Newspaper</a:t>
            </a:r>
          </a:p>
        </p:txBody>
      </p:sp>
    </p:spTree>
    <p:extLst>
      <p:ext uri="{BB962C8B-B14F-4D97-AF65-F5344CB8AC3E}">
        <p14:creationId xmlns:p14="http://schemas.microsoft.com/office/powerpoint/2010/main" val="18889954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176" y="348315"/>
            <a:ext cx="9032149" cy="622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94215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666" y="321400"/>
            <a:ext cx="10220325" cy="626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0794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362" y="415018"/>
            <a:ext cx="10201275" cy="6115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7903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970" y="661307"/>
            <a:ext cx="10277475" cy="60579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47359" y="265849"/>
            <a:ext cx="24122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 smtClean="0"/>
              <a:t>Year 5</a:t>
            </a:r>
            <a:endParaRPr lang="en-GB" sz="2400" b="1" u="sng" dirty="0"/>
          </a:p>
        </p:txBody>
      </p:sp>
    </p:spTree>
    <p:extLst>
      <p:ext uri="{BB962C8B-B14F-4D97-AF65-F5344CB8AC3E}">
        <p14:creationId xmlns:p14="http://schemas.microsoft.com/office/powerpoint/2010/main" val="277094437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2708" y="563735"/>
            <a:ext cx="8980033" cy="61639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68983" y="0"/>
            <a:ext cx="3814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</a:rPr>
              <a:t>Story</a:t>
            </a:r>
          </a:p>
        </p:txBody>
      </p:sp>
    </p:spTree>
    <p:extLst>
      <p:ext uri="{BB962C8B-B14F-4D97-AF65-F5344CB8AC3E}">
        <p14:creationId xmlns:p14="http://schemas.microsoft.com/office/powerpoint/2010/main" val="28053186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937" y="295275"/>
            <a:ext cx="10144125" cy="626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2350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512" y="157162"/>
            <a:ext cx="10086975" cy="654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44406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225" y="309562"/>
            <a:ext cx="10115550" cy="6238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68101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700" y="309562"/>
            <a:ext cx="10134600" cy="6238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531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2113</TotalTime>
  <Words>61</Words>
  <Application>Microsoft Office PowerPoint</Application>
  <PresentationFormat>Widescreen</PresentationFormat>
  <Paragraphs>21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7" baseType="lpstr">
      <vt:lpstr>Arial</vt:lpstr>
      <vt:lpstr>Berlin Sans FB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nicola straccia</dc:creator>
  <cp:lastModifiedBy>nicola straccia</cp:lastModifiedBy>
  <cp:revision>9</cp:revision>
  <dcterms:created xsi:type="dcterms:W3CDTF">2022-10-29T13:37:07Z</dcterms:created>
  <dcterms:modified xsi:type="dcterms:W3CDTF">2022-10-31T14:37:18Z</dcterms:modified>
</cp:coreProperties>
</file>